
<file path=[Content_Types].xml><?xml version="1.0" encoding="utf-8"?>
<Types xmlns="http://schemas.openxmlformats.org/package/2006/content-types">
  <Default ContentType="image/png" Extension="png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33" r:id="rId2"/>
    <p:sldId id="256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34" r:id="rId40"/>
    <p:sldId id="295" r:id="rId41"/>
    <p:sldId id="296" r:id="rId42"/>
    <p:sldId id="303" r:id="rId43"/>
    <p:sldId id="304" r:id="rId44"/>
    <p:sldId id="298" r:id="rId45"/>
    <p:sldId id="299" r:id="rId46"/>
    <p:sldId id="300" r:id="rId47"/>
    <p:sldId id="301" r:id="rId48"/>
    <p:sldId id="302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8" r:id="rId62"/>
    <p:sldId id="317" r:id="rId63"/>
    <p:sldId id="319" r:id="rId64"/>
    <p:sldId id="320" r:id="rId65"/>
    <p:sldId id="321" r:id="rId66"/>
    <p:sldId id="322" r:id="rId67"/>
    <p:sldId id="323" r:id="rId68"/>
    <p:sldId id="325" r:id="rId69"/>
    <p:sldId id="324" r:id="rId70"/>
    <p:sldId id="326" r:id="rId71"/>
    <p:sldId id="327" r:id="rId72"/>
    <p:sldId id="328" r:id="rId73"/>
    <p:sldId id="330" r:id="rId74"/>
    <p:sldId id="331" r:id="rId75"/>
    <p:sldId id="332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129" autoAdjust="0"/>
  </p:normalViewPr>
  <p:slideViewPr>
    <p:cSldViewPr snapToGrid="0">
      <p:cViewPr varScale="1">
        <p:scale>
          <a:sx n="68" d="100"/>
          <a:sy n="68" d="100"/>
        </p:scale>
        <p:origin x="6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 ?><Relationships xmlns="http://schemas.openxmlformats.org/package/2006/relationships"><Relationship Id="rId3" Target="../media/image27.jpeg" Type="http://schemas.openxmlformats.org/officeDocument/2006/relationships/image"/><Relationship Id="rId2" Target="../media/image26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28.jpeg" Type="http://schemas.openxmlformats.org/officeDocument/2006/relationships/image"/></Relationships>
</file>

<file path=ppt/slides/_rels/slide11.xml.rels><?xml version="1.0" encoding="UTF-8" standalone="yes" ?><Relationships xmlns="http://schemas.openxmlformats.org/package/2006/relationships"><Relationship Id="rId3" Target="../media/image30.jpeg" Type="http://schemas.openxmlformats.org/officeDocument/2006/relationships/image"/><Relationship Id="rId2" Target="../media/image29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 ?><Relationships xmlns="http://schemas.openxmlformats.org/package/2006/relationships"><Relationship Id="rId3" Target="../media/image36.jpeg" Type="http://schemas.openxmlformats.org/officeDocument/2006/relationships/image"/><Relationship Id="rId2" Target="../media/image35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 ?><Relationships xmlns="http://schemas.openxmlformats.org/package/2006/relationships"><Relationship Id="rId3" Target="../media/image38.png" Type="http://schemas.openxmlformats.org/officeDocument/2006/relationships/image"/><Relationship Id="rId2" Target="../media/image37.pn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40.jpe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6.xml.rels><?xml version="1.0" encoding="UTF-8" standalone="yes" ?><Relationships xmlns="http://schemas.openxmlformats.org/package/2006/relationships"><Relationship Id="rId3" Target="../media/image42.jpeg" Type="http://schemas.openxmlformats.org/officeDocument/2006/relationships/image"/><Relationship Id="rId2" Target="../media/image41.pn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43.png" Type="http://schemas.openxmlformats.org/officeDocument/2006/relationships/image"/></Relationships>
</file>

<file path=ppt/slides/_rels/slide17.xml.rels><?xml version="1.0" encoding="UTF-8" standalone="yes" ?><Relationships xmlns="http://schemas.openxmlformats.org/package/2006/relationships"><Relationship Id="rId3" Target="../media/image45.jpeg" Type="http://schemas.openxmlformats.org/officeDocument/2006/relationships/image"/><Relationship Id="rId2" Target="../media/image4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8.xml.rels><?xml version="1.0" encoding="UTF-8" standalone="yes" ?><Relationships xmlns="http://schemas.openxmlformats.org/package/2006/relationships"><Relationship Id="rId3" Target="../media/image47.png" Type="http://schemas.openxmlformats.org/officeDocument/2006/relationships/image"/><Relationship Id="rId2" Target="../media/image46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49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 ?><Relationships xmlns="http://schemas.openxmlformats.org/package/2006/relationships"><Relationship Id="rId3" Target="../media/image53.png" Type="http://schemas.openxmlformats.org/officeDocument/2006/relationships/image"/><Relationship Id="rId2" Target="../media/image52.pn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40.jpe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 ?><Relationships xmlns="http://schemas.openxmlformats.org/package/2006/relationships"><Relationship Id="rId8" Target="../media/image64.png" Type="http://schemas.openxmlformats.org/officeDocument/2006/relationships/image"/><Relationship Id="rId3" Target="../media/image59.png" Type="http://schemas.openxmlformats.org/officeDocument/2006/relationships/image"/><Relationship Id="rId7" Target="../media/image63.jpeg" Type="http://schemas.openxmlformats.org/officeDocument/2006/relationships/image"/><Relationship Id="rId2" Target="../media/image58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62.jpeg" Type="http://schemas.openxmlformats.org/officeDocument/2006/relationships/image"/><Relationship Id="rId5" Target="../media/image61.png" Type="http://schemas.openxmlformats.org/officeDocument/2006/relationships/image"/><Relationship Id="rId4" Target="../media/image60.jpeg" Type="http://schemas.openxmlformats.org/officeDocument/2006/relationships/image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 ?><Relationships xmlns="http://schemas.openxmlformats.org/package/2006/relationships"><Relationship Id="rId3" Target="../media/image68.png" Type="http://schemas.openxmlformats.org/officeDocument/2006/relationships/image"/><Relationship Id="rId2" Target="../media/image67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70.jpeg" Type="http://schemas.openxmlformats.org/officeDocument/2006/relationships/image"/><Relationship Id="rId4" Target="../media/image69.jpeg" Type="http://schemas.openxmlformats.org/officeDocument/2006/relationships/image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 ?><Relationships xmlns="http://schemas.openxmlformats.org/package/2006/relationships"><Relationship Id="rId3" Target="../media/image72.png" Type="http://schemas.openxmlformats.org/officeDocument/2006/relationships/image"/><Relationship Id="rId2" Target="../media/image71.pn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74.jpe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28.xml.rels><?xml version="1.0" encoding="UTF-8" standalone="yes" ?><Relationships xmlns="http://schemas.openxmlformats.org/package/2006/relationships"><Relationship Id="rId3" Target="../media/image76.jpeg" Type="http://schemas.openxmlformats.org/officeDocument/2006/relationships/image"/><Relationship Id="rId2" Target="../media/image75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79.jpeg" Type="http://schemas.openxmlformats.org/officeDocument/2006/relationships/image"/><Relationship Id="rId5" Target="../media/image78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29.xml.rels><?xml version="1.0" encoding="UTF-8" standalone="yes" ?><Relationships xmlns="http://schemas.openxmlformats.org/package/2006/relationships"><Relationship Id="rId3" Target="../media/image81.png" Type="http://schemas.openxmlformats.org/officeDocument/2006/relationships/image"/><Relationship Id="rId2" Target="../media/image80.pn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82.jpeg" Type="http://schemas.openxmlformats.org/officeDocument/2006/relationships/image"/></Relationships>
</file>

<file path=ppt/slides/_rels/slide3.xml.rels><?xml version="1.0" encoding="UTF-8" standalone="yes" ?><Relationships xmlns="http://schemas.openxmlformats.org/package/2006/relationships"><Relationship Id="rId3" Target="../media/image3.jpeg" Type="http://schemas.openxmlformats.org/officeDocument/2006/relationships/image"/><Relationship Id="rId2" Target="../media/image2.pn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 ?><Relationships xmlns="http://schemas.openxmlformats.org/package/2006/relationships"><Relationship Id="rId3" Target="../media/image96.jpeg" Type="http://schemas.openxmlformats.org/officeDocument/2006/relationships/image"/><Relationship Id="rId2" Target="../media/image95.pn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97.jpeg" Type="http://schemas.openxmlformats.org/officeDocument/2006/relationships/image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 ?><Relationships xmlns="http://schemas.openxmlformats.org/package/2006/relationships"><Relationship Id="rId3" Target="../media/image99.jpeg" Type="http://schemas.openxmlformats.org/officeDocument/2006/relationships/image"/><Relationship Id="rId2" Target="../media/image98.pn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101.jpeg" Type="http://schemas.openxmlformats.org/officeDocument/2006/relationships/image"/><Relationship Id="rId4" Target="../media/image100.jpeg" Type="http://schemas.openxmlformats.org/officeDocument/2006/relationships/image"/></Relationships>
</file>

<file path=ppt/slides/_rels/slide37.xml.rels><?xml version="1.0" encoding="UTF-8" standalone="yes" ?><Relationships xmlns="http://schemas.openxmlformats.org/package/2006/relationships"><Relationship Id="rId3" Target="../media/image103.jpeg" Type="http://schemas.openxmlformats.org/officeDocument/2006/relationships/image"/><Relationship Id="rId2" Target="../media/image102.pn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105.png" Type="http://schemas.openxmlformats.org/officeDocument/2006/relationships/image"/><Relationship Id="rId4" Target="../media/image104.png" Type="http://schemas.openxmlformats.org/officeDocument/2006/relationships/image"/></Relationships>
</file>

<file path=ppt/slides/_rels/slide38.xml.rels><?xml version="1.0" encoding="UTF-8" standalone="yes" ?><Relationships xmlns="http://schemas.openxmlformats.org/package/2006/relationships"><Relationship Id="rId8" Target="../media/image112.png" Type="http://schemas.openxmlformats.org/officeDocument/2006/relationships/image"/><Relationship Id="rId3" Target="../media/image107.jpeg" Type="http://schemas.openxmlformats.org/officeDocument/2006/relationships/image"/><Relationship Id="rId7" Target="../media/image111.jpeg" Type="http://schemas.openxmlformats.org/officeDocument/2006/relationships/image"/><Relationship Id="rId2" Target="../media/image106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10.jpeg" Type="http://schemas.openxmlformats.org/officeDocument/2006/relationships/image"/><Relationship Id="rId5" Target="../media/image109.jpeg" Type="http://schemas.openxmlformats.org/officeDocument/2006/relationships/image"/><Relationship Id="rId4" Target="../media/image108.jpeg" Type="http://schemas.openxmlformats.org/officeDocument/2006/relationships/image"/><Relationship Id="rId9" Target="../media/image113.jpeg" Type="http://schemas.openxmlformats.org/officeDocument/2006/relationships/image"/></Relationships>
</file>

<file path=ppt/slides/_rels/slide39.xml.rels><?xml version="1.0" encoding="UTF-8" standalone="yes" ?><Relationships xmlns="http://schemas.openxmlformats.org/package/2006/relationships"><Relationship Id="rId3" Target="../media/image114.jpeg" Type="http://schemas.openxmlformats.org/officeDocument/2006/relationships/image"/><Relationship Id="rId2" Target="../media/image113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115.jpeg" Type="http://schemas.openxmlformats.org/officeDocument/2006/relationships/image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1.xml.rels><?xml version="1.0" encoding="UTF-8" standalone="yes" ?><Relationships xmlns="http://schemas.openxmlformats.org/package/2006/relationships"><Relationship Id="rId3" Target="../media/image120.jpeg" Type="http://schemas.openxmlformats.org/officeDocument/2006/relationships/image"/><Relationship Id="rId2" Target="../media/image119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122.png" Type="http://schemas.openxmlformats.org/officeDocument/2006/relationships/image"/><Relationship Id="rId4" Target="../media/image121.png" Type="http://schemas.openxmlformats.org/officeDocument/2006/relationships/image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0.png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 ?><Relationships xmlns="http://schemas.openxmlformats.org/package/2006/relationships"><Relationship Id="rId3" Target="../media/image131.png" Type="http://schemas.openxmlformats.org/officeDocument/2006/relationships/image"/><Relationship Id="rId2" Target="../media/image130.pn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132.jpeg" Type="http://schemas.openxmlformats.org/officeDocument/2006/relationships/image"/></Relationships>
</file>

<file path=ppt/slides/_rels/slide46.xml.rels><?xml version="1.0" encoding="UTF-8" standalone="yes" ?><Relationships xmlns="http://schemas.openxmlformats.org/package/2006/relationships"><Relationship Id="rId3" Target="../media/image134.jpeg" Type="http://schemas.openxmlformats.org/officeDocument/2006/relationships/image"/><Relationship Id="rId2" Target="../media/image133.pn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136.png" Type="http://schemas.openxmlformats.org/officeDocument/2006/relationships/image"/><Relationship Id="rId4" Target="../media/image135.png" Type="http://schemas.openxmlformats.org/officeDocument/2006/relationships/image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9.xml.rels><?xml version="1.0" encoding="UTF-8" standalone="yes" ?><Relationships xmlns="http://schemas.openxmlformats.org/package/2006/relationships"><Relationship Id="rId3" Target="../media/image146.png" Type="http://schemas.openxmlformats.org/officeDocument/2006/relationships/image"/><Relationship Id="rId2" Target="../media/image145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 ?><Relationships xmlns="http://schemas.openxmlformats.org/package/2006/relationships"><Relationship Id="rId3" Target="../media/image11.jpeg" Type="http://schemas.openxmlformats.org/officeDocument/2006/relationships/image"/><Relationship Id="rId7" Target="../media/image15.jpeg" Type="http://schemas.openxmlformats.org/officeDocument/2006/relationships/image"/><Relationship Id="rId2" Target="../media/image10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4.jpeg" Type="http://schemas.openxmlformats.org/officeDocument/2006/relationships/image"/><Relationship Id="rId5" Target="../media/image13.pn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 ?><Relationships xmlns="http://schemas.openxmlformats.org/package/2006/relationships"><Relationship Id="rId3" Target="../media/image148.png" Type="http://schemas.openxmlformats.org/officeDocument/2006/relationships/image"/><Relationship Id="rId2" Target="../media/image147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150.jpeg" Type="http://schemas.openxmlformats.org/officeDocument/2006/relationships/image"/><Relationship Id="rId4" Target="../media/image149.jpeg" Type="http://schemas.openxmlformats.org/officeDocument/2006/relationships/image"/></Relationships>
</file>

<file path=ppt/slides/_rels/slide52.xml.rels><?xml version="1.0" encoding="UTF-8" standalone="yes" ?><Relationships xmlns="http://schemas.openxmlformats.org/package/2006/relationships"><Relationship Id="rId3" Target="../media/image152.jpeg" Type="http://schemas.openxmlformats.org/officeDocument/2006/relationships/image"/><Relationship Id="rId2" Target="../media/image151.pn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153.jpeg" Type="http://schemas.openxmlformats.org/officeDocument/2006/relationships/image"/></Relationships>
</file>

<file path=ppt/slides/_rels/slide53.xml.rels><?xml version="1.0" encoding="UTF-8" standalone="yes" ?><Relationships xmlns="http://schemas.openxmlformats.org/package/2006/relationships"><Relationship Id="rId8" Target="../media/image160.png" Type="http://schemas.openxmlformats.org/officeDocument/2006/relationships/image"/><Relationship Id="rId3" Target="../media/image155.jpeg" Type="http://schemas.openxmlformats.org/officeDocument/2006/relationships/image"/><Relationship Id="rId7" Target="../media/image159.png" Type="http://schemas.openxmlformats.org/officeDocument/2006/relationships/image"/><Relationship Id="rId2" Target="../media/image154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58.png" Type="http://schemas.openxmlformats.org/officeDocument/2006/relationships/image"/><Relationship Id="rId5" Target="../media/image157.jpeg" Type="http://schemas.openxmlformats.org/officeDocument/2006/relationships/image"/><Relationship Id="rId4" Target="../media/image156.jpeg" Type="http://schemas.openxmlformats.org/officeDocument/2006/relationships/image"/></Relationships>
</file>

<file path=ppt/slides/_rels/slide54.xml.rels><?xml version="1.0" encoding="UTF-8" standalone="yes" ?><Relationships xmlns="http://schemas.openxmlformats.org/package/2006/relationships"><Relationship Id="rId3" Target="../media/image162.jpeg" Type="http://schemas.openxmlformats.org/officeDocument/2006/relationships/image"/><Relationship Id="rId2" Target="../media/image161.pn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163.png" Type="http://schemas.openxmlformats.org/officeDocument/2006/relationships/image"/></Relationships>
</file>

<file path=ppt/slides/_rels/slide55.xml.rels><?xml version="1.0" encoding="UTF-8" standalone="yes" ?><Relationships xmlns="http://schemas.openxmlformats.org/package/2006/relationships"><Relationship Id="rId3" Target="../media/image165.jpeg" Type="http://schemas.openxmlformats.org/officeDocument/2006/relationships/image"/><Relationship Id="rId2" Target="../media/image164.pn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166.jpeg" Type="http://schemas.openxmlformats.org/officeDocument/2006/relationships/image"/></Relationships>
</file>

<file path=ppt/slides/_rels/slide56.xml.rels><?xml version="1.0" encoding="UTF-8" standalone="yes" ?><Relationships xmlns="http://schemas.openxmlformats.org/package/2006/relationships"><Relationship Id="rId3" Target="../media/image168.jpeg" Type="http://schemas.openxmlformats.org/officeDocument/2006/relationships/image"/><Relationship Id="rId2" Target="../media/image167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71.jpeg" Type="http://schemas.openxmlformats.org/officeDocument/2006/relationships/image"/><Relationship Id="rId5" Target="../media/image170.jpeg" Type="http://schemas.openxmlformats.org/officeDocument/2006/relationships/image"/><Relationship Id="rId4" Target="../media/image169.jpeg" Type="http://schemas.openxmlformats.org/officeDocument/2006/relationships/image"/></Relationships>
</file>

<file path=ppt/slides/_rels/slide57.xml.rels><?xml version="1.0" encoding="UTF-8" standalone="yes" ?><Relationships xmlns="http://schemas.openxmlformats.org/package/2006/relationships"><Relationship Id="rId3" Target="../media/image173.jpeg" Type="http://schemas.openxmlformats.org/officeDocument/2006/relationships/image"/><Relationship Id="rId2" Target="../media/image172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175.jpeg" Type="http://schemas.openxmlformats.org/officeDocument/2006/relationships/image"/><Relationship Id="rId4" Target="../media/image174.jpeg" Type="http://schemas.openxmlformats.org/officeDocument/2006/relationships/image"/></Relationships>
</file>

<file path=ppt/slides/_rels/slide58.xml.rels><?xml version="1.0" encoding="UTF-8" standalone="yes" ?><Relationships xmlns="http://schemas.openxmlformats.org/package/2006/relationships"><Relationship Id="rId3" Target="../media/image177.png" Type="http://schemas.openxmlformats.org/officeDocument/2006/relationships/image"/><Relationship Id="rId2" Target="../media/image176.pn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179.jpeg" Type="http://schemas.openxmlformats.org/officeDocument/2006/relationships/image"/><Relationship Id="rId4" Target="../media/image178.jpeg" Type="http://schemas.openxmlformats.org/officeDocument/2006/relationships/image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6.xml.rels><?xml version="1.0" encoding="UTF-8" standalone="yes" ?><Relationships xmlns="http://schemas.openxmlformats.org/package/2006/relationships"><Relationship Id="rId3" Target="../media/image17.jpeg" Type="http://schemas.openxmlformats.org/officeDocument/2006/relationships/image"/><Relationship Id="rId2" Target="../media/image16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18.jpeg" Type="http://schemas.openxmlformats.org/officeDocument/2006/relationships/image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 ?><Relationships xmlns="http://schemas.openxmlformats.org/package/2006/relationships"><Relationship Id="rId3" Target="../media/image187.png" Type="http://schemas.openxmlformats.org/officeDocument/2006/relationships/image"/><Relationship Id="rId2" Target="../media/image186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188.png" Type="http://schemas.openxmlformats.org/officeDocument/2006/relationships/image"/></Relationships>
</file>

<file path=ppt/slides/_rels/slide63.xml.rels><?xml version="1.0" encoding="UTF-8" standalone="yes" ?><Relationships xmlns="http://schemas.openxmlformats.org/package/2006/relationships"><Relationship Id="rId3" Target="../media/image190.jpeg" Type="http://schemas.openxmlformats.org/officeDocument/2006/relationships/image"/><Relationship Id="rId2" Target="../media/image189.pn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192.png" Type="http://schemas.openxmlformats.org/officeDocument/2006/relationships/image"/><Relationship Id="rId4" Target="../media/image191.jpeg" Type="http://schemas.openxmlformats.org/officeDocument/2006/relationships/image"/></Relationships>
</file>

<file path=ppt/slides/_rels/slide64.xml.rels><?xml version="1.0" encoding="UTF-8" standalone="yes" ?><Relationships xmlns="http://schemas.openxmlformats.org/package/2006/relationships"><Relationship Id="rId3" Target="../media/image194.jpeg" Type="http://schemas.openxmlformats.org/officeDocument/2006/relationships/image"/><Relationship Id="rId2" Target="../media/image193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196.jpeg" Type="http://schemas.openxmlformats.org/officeDocument/2006/relationships/image"/><Relationship Id="rId4" Target="../media/image195.jpeg" Type="http://schemas.openxmlformats.org/officeDocument/2006/relationships/image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66.xml.rels><?xml version="1.0" encoding="UTF-8" standalone="yes" ?><Relationships xmlns="http://schemas.openxmlformats.org/package/2006/relationships"><Relationship Id="rId3" Target="../media/image201.jpeg" Type="http://schemas.openxmlformats.org/officeDocument/2006/relationships/image"/><Relationship Id="rId2" Target="../media/image200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04.png" Type="http://schemas.openxmlformats.org/officeDocument/2006/relationships/image"/><Relationship Id="rId5" Target="../media/image203.jpeg" Type="http://schemas.openxmlformats.org/officeDocument/2006/relationships/image"/><Relationship Id="rId4" Target="../media/image202.jpeg" Type="http://schemas.openxmlformats.org/officeDocument/2006/relationships/image"/></Relationships>
</file>

<file path=ppt/slides/_rels/slide67.xml.rels><?xml version="1.0" encoding="UTF-8" standalone="yes" ?><Relationships xmlns="http://schemas.openxmlformats.org/package/2006/relationships"><Relationship Id="rId3" Target="../media/image206.jpeg" Type="http://schemas.openxmlformats.org/officeDocument/2006/relationships/image"/><Relationship Id="rId2" Target="../media/image205.pn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207.jpeg" Type="http://schemas.openxmlformats.org/officeDocument/2006/relationships/image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 ?><Relationships xmlns="http://schemas.openxmlformats.org/package/2006/relationships"><Relationship Id="rId3" Target="../media/image209.jpeg" Type="http://schemas.openxmlformats.org/officeDocument/2006/relationships/image"/><Relationship Id="rId2" Target="../media/image208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12.jpeg" Type="http://schemas.openxmlformats.org/officeDocument/2006/relationships/image"/><Relationship Id="rId5" Target="../media/image211.jpeg" Type="http://schemas.openxmlformats.org/officeDocument/2006/relationships/image"/><Relationship Id="rId4" Target="../media/image210.jpeg" Type="http://schemas.openxmlformats.org/officeDocument/2006/relationships/image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 ?><Relationships xmlns="http://schemas.openxmlformats.org/package/2006/relationships"><Relationship Id="rId3" Target="../media/image214.jpeg" Type="http://schemas.openxmlformats.org/officeDocument/2006/relationships/image"/><Relationship Id="rId2" Target="../media/image213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16.png" Type="http://schemas.openxmlformats.org/officeDocument/2006/relationships/image"/><Relationship Id="rId4" Target="../media/image215.jpeg" Type="http://schemas.openxmlformats.org/officeDocument/2006/relationships/image"/></Relationships>
</file>

<file path=ppt/slides/_rels/slide71.xml.rels><?xml version="1.0" encoding="UTF-8" standalone="yes" ?><Relationships xmlns="http://schemas.openxmlformats.org/package/2006/relationships"><Relationship Id="rId3" Target="../media/image218.jpeg" Type="http://schemas.openxmlformats.org/officeDocument/2006/relationships/image"/><Relationship Id="rId2" Target="../media/image217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20.png" Type="http://schemas.openxmlformats.org/officeDocument/2006/relationships/image"/><Relationship Id="rId4" Target="../media/image219.jpeg" Type="http://schemas.openxmlformats.org/officeDocument/2006/relationships/image"/></Relationships>
</file>

<file path=ppt/slides/_rels/slide72.xml.rels><?xml version="1.0" encoding="UTF-8" standalone="yes" ?><Relationships xmlns="http://schemas.openxmlformats.org/package/2006/relationships"><Relationship Id="rId8" Target="../media/image227.png" Type="http://schemas.openxmlformats.org/officeDocument/2006/relationships/image"/><Relationship Id="rId3" Target="../media/image222.jpeg" Type="http://schemas.openxmlformats.org/officeDocument/2006/relationships/image"/><Relationship Id="rId7" Target="../media/image226.png" Type="http://schemas.openxmlformats.org/officeDocument/2006/relationships/image"/><Relationship Id="rId2" Target="../media/image221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25.jpeg" Type="http://schemas.openxmlformats.org/officeDocument/2006/relationships/image"/><Relationship Id="rId5" Target="../media/image224.jpeg" Type="http://schemas.openxmlformats.org/officeDocument/2006/relationships/image"/><Relationship Id="rId4" Target="../media/image223.jpeg" Type="http://schemas.openxmlformats.org/officeDocument/2006/relationships/image"/></Relationships>
</file>

<file path=ppt/slides/_rels/slide73.xml.rels><?xml version="1.0" encoding="UTF-8" standalone="yes" ?><Relationships xmlns="http://schemas.openxmlformats.org/package/2006/relationships"><Relationship Id="rId3" Target="../media/image229.jpeg" Type="http://schemas.openxmlformats.org/officeDocument/2006/relationships/image"/><Relationship Id="rId2" Target="../media/image228.pn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31.jpeg" Type="http://schemas.openxmlformats.org/officeDocument/2006/relationships/image"/><Relationship Id="rId4" Target="../media/image230.png" Type="http://schemas.openxmlformats.org/officeDocument/2006/relationships/image"/></Relationships>
</file>

<file path=ppt/slides/_rels/slide74.xml.rels><?xml version="1.0" encoding="UTF-8" standalone="yes" ?><Relationships xmlns="http://schemas.openxmlformats.org/package/2006/relationships"><Relationship Id="rId3" Target="../media/image233.png" Type="http://schemas.openxmlformats.org/officeDocument/2006/relationships/image"/><Relationship Id="rId2" Target="../media/image232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36.jpeg" Type="http://schemas.openxmlformats.org/officeDocument/2006/relationships/image"/><Relationship Id="rId5" Target="../media/image235.jpeg" Type="http://schemas.openxmlformats.org/officeDocument/2006/relationships/image"/><Relationship Id="rId4" Target="../media/image234.jpeg" Type="http://schemas.openxmlformats.org/officeDocument/2006/relationships/image"/></Relationships>
</file>

<file path=ppt/slides/_rels/slide75.xml.rels><?xml version="1.0" encoding="UTF-8" standalone="yes" ?><Relationships xmlns="http://schemas.openxmlformats.org/package/2006/relationships"><Relationship Id="rId3" Target="../media/image238.jpeg" Type="http://schemas.openxmlformats.org/officeDocument/2006/relationships/image"/><Relationship Id="rId2" Target="../media/image237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239.jpeg" Type="http://schemas.openxmlformats.org/officeDocument/2006/relationships/image"/></Relationships>
</file>

<file path=ppt/slides/_rels/slide8.xml.rels><?xml version="1.0" encoding="UTF-8" standalone="yes" ?><Relationships xmlns="http://schemas.openxmlformats.org/package/2006/relationships"><Relationship Id="rId3" Target="../media/image20.jpeg" Type="http://schemas.openxmlformats.org/officeDocument/2006/relationships/image"/><Relationship Id="rId2" Target="../media/image19.pn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21.jpeg" Type="http://schemas.openxmlformats.org/officeDocument/2006/relationships/image"/></Relationships>
</file>

<file path=ppt/slides/_rels/slide9.xml.rels><?xml version="1.0" encoding="UTF-8" standalone="yes" ?><Relationships xmlns="http://schemas.openxmlformats.org/package/2006/relationships"><Relationship Id="rId3" Target="../media/image23.jpeg" Type="http://schemas.openxmlformats.org/officeDocument/2006/relationships/image"/><Relationship Id="rId2" Target="../media/image22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5.jpeg" Type="http://schemas.openxmlformats.org/officeDocument/2006/relationships/image"/><Relationship Id="rId4" Target="../media/image24.jpe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3;p19"/>
          <p:cNvSpPr/>
          <p:nvPr/>
        </p:nvSpPr>
        <p:spPr>
          <a:xfrm>
            <a:off x="7113564" y="6161036"/>
            <a:ext cx="47174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Source : www.youtube.com/c/joshstarmer</a:t>
            </a:r>
            <a:endParaRPr sz="18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" name="Google Shape;141;p19"/>
          <p:cNvSpPr txBox="1">
            <a:spLocks noGrp="1"/>
          </p:cNvSpPr>
          <p:nvPr>
            <p:ph type="ctrTitle"/>
          </p:nvPr>
        </p:nvSpPr>
        <p:spPr>
          <a:xfrm>
            <a:off x="1595269" y="2419638"/>
            <a:ext cx="9001462" cy="1371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 dirty="0" smtClean="0"/>
              <a:t>MACHINE LEARNING FUNDAMENTAL </a:t>
            </a:r>
            <a:r>
              <a:rPr lang="en-US" dirty="0"/>
              <a:t>NOTEBOOK</a:t>
            </a:r>
            <a:endParaRPr dirty="0"/>
          </a:p>
        </p:txBody>
      </p:sp>
      <p:sp>
        <p:nvSpPr>
          <p:cNvPr id="6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1595269" y="3791311"/>
            <a:ext cx="9001462" cy="715035"/>
          </a:xfrm>
          <a:prstGeom prst="rect">
            <a:avLst/>
          </a:prstGeom>
          <a:solidFill>
            <a:srgbClr val="C1A1D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by Bryan Tjandra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408624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78" y="203597"/>
            <a:ext cx="6031225" cy="3666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372" y="710145"/>
            <a:ext cx="4292663" cy="1491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623" y="3418650"/>
            <a:ext cx="7830858" cy="32736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112" y="4680827"/>
            <a:ext cx="35219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Confusion Matrix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membandingkan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89156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27" y="326493"/>
            <a:ext cx="7480014" cy="4408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-241"/>
          <a:stretch/>
        </p:blipFill>
        <p:spPr>
          <a:xfrm>
            <a:off x="3010226" y="4964422"/>
            <a:ext cx="6292340" cy="11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23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093" y="484328"/>
            <a:ext cx="6581952" cy="2550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7" y="219663"/>
            <a:ext cx="4755579" cy="3230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839" y="3925856"/>
            <a:ext cx="6365149" cy="2594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22" y="3700541"/>
            <a:ext cx="4911365" cy="28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82" y="310734"/>
            <a:ext cx="5576275" cy="4160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29" y="2391211"/>
            <a:ext cx="6737294" cy="41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73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55513" y="2226711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Sensitivity</a:t>
            </a:r>
          </a:p>
          <a:p>
            <a:r>
              <a:rPr lang="en-US" sz="4800" dirty="0" smtClean="0"/>
              <a:t>&amp;</a:t>
            </a:r>
          </a:p>
          <a:p>
            <a:r>
              <a:rPr lang="en-US" sz="4800" dirty="0" smtClean="0"/>
              <a:t>Specificity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165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8" y="159026"/>
            <a:ext cx="5624816" cy="3715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290" y="414601"/>
            <a:ext cx="4965101" cy="772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972" y="2522332"/>
            <a:ext cx="5967255" cy="41258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61" y="4298122"/>
            <a:ext cx="4898339" cy="8148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1792" y="5257105"/>
            <a:ext cx="5110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Analogi</a:t>
            </a:r>
            <a:r>
              <a:rPr lang="en-US" dirty="0" smtClean="0"/>
              <a:t> : Orang yang </a:t>
            </a:r>
            <a:r>
              <a:rPr lang="en-US" dirty="0" err="1" smtClean="0"/>
              <a:t>milih</a:t>
            </a:r>
            <a:r>
              <a:rPr lang="en-US" dirty="0" smtClean="0"/>
              <a:t> </a:t>
            </a:r>
            <a:r>
              <a:rPr lang="en-US" dirty="0" err="1" smtClean="0"/>
              <a:t>milih</a:t>
            </a:r>
            <a:r>
              <a:rPr lang="en-US" dirty="0" smtClean="0"/>
              <a:t> (</a:t>
            </a:r>
            <a:r>
              <a:rPr lang="en-US" dirty="0" err="1" smtClean="0"/>
              <a:t>spesifik</a:t>
            </a:r>
            <a:r>
              <a:rPr lang="en-US" dirty="0" smtClean="0"/>
              <a:t>) , </a:t>
            </a:r>
            <a:r>
              <a:rPr lang="en-US" dirty="0" err="1" smtClean="0"/>
              <a:t>pasangan</a:t>
            </a:r>
            <a:r>
              <a:rPr lang="en-US" dirty="0" smtClean="0"/>
              <a:t> yang </a:t>
            </a:r>
            <a:r>
              <a:rPr lang="en-US" dirty="0" err="1" smtClean="0"/>
              <a:t>ditemuinya</a:t>
            </a:r>
            <a:r>
              <a:rPr lang="en-US" dirty="0" smtClean="0"/>
              <a:t> </a:t>
            </a:r>
            <a:r>
              <a:rPr lang="en-US" dirty="0" err="1" smtClean="0"/>
              <a:t>kebanyakan</a:t>
            </a:r>
            <a:r>
              <a:rPr lang="en-US" dirty="0" smtClean="0"/>
              <a:t> </a:t>
            </a:r>
            <a:r>
              <a:rPr lang="en-US" dirty="0" err="1" smtClean="0"/>
              <a:t>dinilai</a:t>
            </a:r>
            <a:r>
              <a:rPr lang="en-US" dirty="0" smtClean="0"/>
              <a:t> negative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73687" y="1370208"/>
            <a:ext cx="5369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Analogi</a:t>
            </a:r>
            <a:r>
              <a:rPr lang="en-US" dirty="0" smtClean="0"/>
              <a:t> : Orang yang </a:t>
            </a:r>
            <a:r>
              <a:rPr lang="en-US" dirty="0" err="1" smtClean="0"/>
              <a:t>peka</a:t>
            </a:r>
            <a:r>
              <a:rPr lang="en-US" dirty="0"/>
              <a:t> </a:t>
            </a:r>
            <a:r>
              <a:rPr lang="en-US" dirty="0" smtClean="0"/>
              <a:t>(sensitive) </a:t>
            </a:r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mencari</a:t>
            </a:r>
            <a:r>
              <a:rPr lang="en-US" dirty="0" smtClean="0"/>
              <a:t> </a:t>
            </a:r>
            <a:r>
              <a:rPr lang="en-US" dirty="0" err="1" smtClean="0"/>
              <a:t>pasangan</a:t>
            </a:r>
            <a:r>
              <a:rPr lang="en-US" dirty="0" smtClean="0"/>
              <a:t> yang positive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29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91" y="240333"/>
            <a:ext cx="5673191" cy="3715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17" y="262420"/>
            <a:ext cx="5536917" cy="3674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391" y="3682311"/>
            <a:ext cx="6904383" cy="276503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7098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31" y="618434"/>
            <a:ext cx="5399306" cy="5632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0" y="618434"/>
            <a:ext cx="5083776" cy="56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57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36" y="216451"/>
            <a:ext cx="4757495" cy="3083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199" y="203436"/>
            <a:ext cx="5691479" cy="3013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28" y="3533875"/>
            <a:ext cx="5425746" cy="3012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191" y="3378310"/>
            <a:ext cx="4007179" cy="33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12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69" y="2738323"/>
            <a:ext cx="6870654" cy="379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22" y="338119"/>
            <a:ext cx="6151930" cy="32797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9258" y="738114"/>
            <a:ext cx="5110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True negative troll 2 -&gt; yang Actual-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Troll 2 ,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diprediksi</a:t>
            </a:r>
            <a:r>
              <a:rPr lang="en-US" dirty="0" smtClean="0"/>
              <a:t> Troll 2.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yang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pengertian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209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68371" y="4450931"/>
            <a:ext cx="4330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False Positive Troll 2 -&gt; yang Actual </a:t>
            </a:r>
            <a:r>
              <a:rPr lang="en-US" dirty="0" err="1" smtClean="0"/>
              <a:t>nya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Troll 2 , </a:t>
            </a:r>
            <a:r>
              <a:rPr lang="en-US" dirty="0" err="1" smtClean="0"/>
              <a:t>tetapi</a:t>
            </a:r>
            <a:r>
              <a:rPr lang="en-US" dirty="0" smtClean="0"/>
              <a:t> di </a:t>
            </a:r>
            <a:r>
              <a:rPr lang="en-US" dirty="0" err="1" smtClean="0"/>
              <a:t>prediksi</a:t>
            </a:r>
            <a:r>
              <a:rPr lang="en-US" dirty="0" smtClean="0"/>
              <a:t> Troll 2 , </a:t>
            </a:r>
            <a:r>
              <a:rPr lang="en-US" dirty="0" err="1" smtClean="0"/>
              <a:t>ada</a:t>
            </a:r>
            <a:r>
              <a:rPr lang="en-US" dirty="0" smtClean="0"/>
              <a:t> 195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2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6678" y="1988172"/>
            <a:ext cx="9001462" cy="2387600"/>
          </a:xfrm>
        </p:spPr>
        <p:txBody>
          <a:bodyPr/>
          <a:lstStyle/>
          <a:p>
            <a:r>
              <a:rPr lang="en-US" dirty="0" smtClean="0"/>
              <a:t>K fold cross</a:t>
            </a:r>
            <a:br>
              <a:rPr lang="en-US" dirty="0" smtClean="0"/>
            </a:br>
            <a:r>
              <a:rPr lang="en-US" dirty="0" smtClean="0"/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3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2844323"/>
            <a:ext cx="6759807" cy="3722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435" y="216860"/>
            <a:ext cx="6711567" cy="3648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77" y="922601"/>
            <a:ext cx="4704475" cy="732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788" y="4799735"/>
            <a:ext cx="4765214" cy="79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02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55513" y="2226711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bias</a:t>
            </a:r>
          </a:p>
          <a:p>
            <a:r>
              <a:rPr lang="en-US" sz="4800" dirty="0" smtClean="0"/>
              <a:t>&amp;</a:t>
            </a:r>
          </a:p>
          <a:p>
            <a:r>
              <a:rPr lang="en-US" sz="4800" smtClean="0"/>
              <a:t>variance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4874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27" y="274443"/>
            <a:ext cx="4205846" cy="20976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7" y="2778540"/>
            <a:ext cx="4202756" cy="2350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129" y="172842"/>
            <a:ext cx="4638108" cy="3396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209" y="2457581"/>
            <a:ext cx="4575416" cy="35637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1304" y="5321804"/>
            <a:ext cx="6515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</a:rPr>
              <a:t>Misal</a:t>
            </a:r>
            <a:r>
              <a:rPr lang="en-US" dirty="0" smtClean="0">
                <a:latin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</a:rPr>
              <a:t>ada</a:t>
            </a:r>
            <a:r>
              <a:rPr lang="en-US" dirty="0" smtClean="0">
                <a:latin typeface="Arial" panose="020B0604020202020204" pitchFamily="34" charset="0"/>
              </a:rPr>
              <a:t> data </a:t>
            </a:r>
            <a:r>
              <a:rPr lang="en-US" dirty="0" err="1" smtClean="0">
                <a:latin typeface="Arial" panose="020B0604020202020204" pitchFamily="34" charset="0"/>
              </a:rPr>
              <a:t>seperti</a:t>
            </a:r>
            <a:r>
              <a:rPr lang="en-US" dirty="0" smtClean="0">
                <a:latin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</a:rPr>
              <a:t>ini</a:t>
            </a:r>
            <a:r>
              <a:rPr lang="en-US" dirty="0" smtClean="0">
                <a:latin typeface="Arial" panose="020B0604020202020204" pitchFamily="34" charset="0"/>
              </a:rPr>
              <a:t> , </a:t>
            </a:r>
            <a:r>
              <a:rPr lang="en-US" dirty="0" err="1" smtClean="0">
                <a:latin typeface="Arial" panose="020B0604020202020204" pitchFamily="34" charset="0"/>
              </a:rPr>
              <a:t>dan</a:t>
            </a:r>
            <a:r>
              <a:rPr lang="en-US" dirty="0" smtClean="0">
                <a:latin typeface="Arial" panose="020B0604020202020204" pitchFamily="34" charset="0"/>
              </a:rPr>
              <a:t> di split </a:t>
            </a:r>
            <a:r>
              <a:rPr lang="en-US" dirty="0" err="1" smtClean="0">
                <a:latin typeface="Arial" panose="020B0604020202020204" pitchFamily="34" charset="0"/>
              </a:rPr>
              <a:t>menjadi</a:t>
            </a:r>
            <a:r>
              <a:rPr lang="en-US" dirty="0" smtClean="0">
                <a:latin typeface="Arial" panose="020B0604020202020204" pitchFamily="34" charset="0"/>
              </a:rPr>
              <a:t> training (</a:t>
            </a:r>
            <a:r>
              <a:rPr lang="en-US" dirty="0" err="1" smtClean="0">
                <a:latin typeface="Arial" panose="020B0604020202020204" pitchFamily="34" charset="0"/>
              </a:rPr>
              <a:t>biru</a:t>
            </a:r>
            <a:r>
              <a:rPr lang="en-US" dirty="0" smtClean="0">
                <a:latin typeface="Arial" panose="020B0604020202020204" pitchFamily="34" charset="0"/>
              </a:rPr>
              <a:t>), testing (</a:t>
            </a:r>
            <a:r>
              <a:rPr lang="en-US" dirty="0" err="1" smtClean="0">
                <a:latin typeface="Arial" panose="020B0604020202020204" pitchFamily="34" charset="0"/>
              </a:rPr>
              <a:t>hijau</a:t>
            </a:r>
            <a:r>
              <a:rPr lang="en-US" dirty="0" smtClean="0">
                <a:latin typeface="Arial" panose="020B0604020202020204" pitchFamily="34" charset="0"/>
              </a:rPr>
              <a:t>). </a:t>
            </a:r>
            <a:r>
              <a:rPr lang="en-US" dirty="0" err="1" smtClean="0">
                <a:latin typeface="Arial" panose="020B0604020202020204" pitchFamily="34" charset="0"/>
              </a:rPr>
              <a:t>Jika</a:t>
            </a:r>
            <a:r>
              <a:rPr lang="en-US" dirty="0" smtClean="0">
                <a:latin typeface="Arial" panose="020B0604020202020204" pitchFamily="34" charset="0"/>
              </a:rPr>
              <a:t> data </a:t>
            </a:r>
            <a:r>
              <a:rPr lang="en-US" dirty="0" err="1" smtClean="0">
                <a:latin typeface="Arial" panose="020B0604020202020204" pitchFamily="34" charset="0"/>
              </a:rPr>
              <a:t>ini</a:t>
            </a:r>
            <a:r>
              <a:rPr lang="en-US" dirty="0" smtClean="0">
                <a:latin typeface="Arial" panose="020B0604020202020204" pitchFamily="34" charset="0"/>
              </a:rPr>
              <a:t> di fit </a:t>
            </a:r>
            <a:r>
              <a:rPr lang="en-US" dirty="0" err="1" smtClean="0">
                <a:latin typeface="Arial" panose="020B0604020202020204" pitchFamily="34" charset="0"/>
              </a:rPr>
              <a:t>dengan</a:t>
            </a:r>
            <a:r>
              <a:rPr lang="en-US" dirty="0" smtClean="0">
                <a:latin typeface="Arial" panose="020B0604020202020204" pitchFamily="34" charset="0"/>
              </a:rPr>
              <a:t> model line , </a:t>
            </a:r>
            <a:r>
              <a:rPr lang="en-US" dirty="0" err="1" smtClean="0">
                <a:latin typeface="Arial" panose="020B0604020202020204" pitchFamily="34" charset="0"/>
              </a:rPr>
              <a:t>maka</a:t>
            </a:r>
            <a:r>
              <a:rPr lang="en-US" dirty="0" smtClean="0">
                <a:latin typeface="Arial" panose="020B0604020202020204" pitchFamily="34" charset="0"/>
              </a:rPr>
              <a:t> bias (</a:t>
            </a:r>
            <a:r>
              <a:rPr lang="en-US" dirty="0" err="1" smtClean="0">
                <a:latin typeface="Arial" panose="020B0604020202020204" pitchFamily="34" charset="0"/>
              </a:rPr>
              <a:t>prasangka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</a:rPr>
              <a:t>model </a:t>
            </a:r>
            <a:r>
              <a:rPr lang="en-US" dirty="0" err="1" smtClean="0">
                <a:latin typeface="Arial" panose="020B0604020202020204" pitchFamily="34" charset="0"/>
              </a:rPr>
              <a:t>terhadap</a:t>
            </a:r>
            <a:r>
              <a:rPr lang="en-US" dirty="0" smtClean="0">
                <a:latin typeface="Arial" panose="020B0604020202020204" pitchFamily="34" charset="0"/>
              </a:rPr>
              <a:t> data) </a:t>
            </a:r>
            <a:r>
              <a:rPr lang="en-US" dirty="0" err="1" smtClean="0">
                <a:latin typeface="Arial" panose="020B0604020202020204" pitchFamily="34" charset="0"/>
              </a:rPr>
              <a:t>tinggi</a:t>
            </a:r>
            <a:r>
              <a:rPr lang="en-US" dirty="0" smtClean="0">
                <a:latin typeface="Arial" panose="020B0604020202020204" pitchFamily="34" charset="0"/>
              </a:rPr>
              <a:t> . </a:t>
            </a:r>
            <a:r>
              <a:rPr lang="en-US" dirty="0" err="1" smtClean="0">
                <a:latin typeface="Arial" panose="020B0604020202020204" pitchFamily="34" charset="0"/>
              </a:rPr>
              <a:t>Sebaliknya</a:t>
            </a:r>
            <a:r>
              <a:rPr lang="en-US" dirty="0" smtClean="0">
                <a:latin typeface="Arial" panose="020B0604020202020204" pitchFamily="34" charset="0"/>
              </a:rPr>
              <a:t> , bias model </a:t>
            </a:r>
            <a:r>
              <a:rPr lang="en-US" dirty="0" err="1" smtClean="0">
                <a:latin typeface="Arial" panose="020B0604020202020204" pitchFamily="34" charset="0"/>
              </a:rPr>
              <a:t>rendah</a:t>
            </a:r>
            <a:r>
              <a:rPr lang="en-US" dirty="0" smtClean="0">
                <a:latin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</a:rPr>
              <a:t>jika</a:t>
            </a:r>
            <a:r>
              <a:rPr lang="en-US" dirty="0" smtClean="0">
                <a:latin typeface="Arial" panose="020B0604020202020204" pitchFamily="34" charset="0"/>
              </a:rPr>
              <a:t> di fit </a:t>
            </a:r>
            <a:r>
              <a:rPr lang="en-US" dirty="0" err="1" smtClean="0">
                <a:latin typeface="Arial" panose="020B0604020202020204" pitchFamily="34" charset="0"/>
              </a:rPr>
              <a:t>dengan</a:t>
            </a:r>
            <a:r>
              <a:rPr lang="en-US" dirty="0" smtClean="0">
                <a:latin typeface="Arial" panose="020B0604020202020204" pitchFamily="34" charset="0"/>
              </a:rPr>
              <a:t> squiggly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89823"/>
      </p:ext>
    </p:extLst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238389"/>
            <a:ext cx="6760252" cy="2915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2" y="3456332"/>
            <a:ext cx="5780227" cy="252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738" r="38"/>
          <a:stretch/>
        </p:blipFill>
        <p:spPr>
          <a:xfrm>
            <a:off x="985079" y="6013168"/>
            <a:ext cx="4245112" cy="506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504" y="3446949"/>
            <a:ext cx="5853979" cy="2517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4577" y="5986116"/>
            <a:ext cx="4047440" cy="5145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310" y="325287"/>
            <a:ext cx="4335016" cy="11008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1929" y="1601000"/>
            <a:ext cx="2717777" cy="114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53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5" y="236803"/>
            <a:ext cx="7885119" cy="3460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54" y="3218109"/>
            <a:ext cx="7721605" cy="33786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3625" y="4534140"/>
            <a:ext cx="3029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Kalo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model </a:t>
            </a:r>
            <a:r>
              <a:rPr lang="en-US" dirty="0" err="1" smtClean="0"/>
              <a:t>mempunyai</a:t>
            </a:r>
            <a:r>
              <a:rPr lang="en-US" dirty="0" smtClean="0"/>
              <a:t> high variance </a:t>
            </a:r>
            <a:r>
              <a:rPr lang="en-US" dirty="0" err="1" smtClean="0"/>
              <a:t>dan</a:t>
            </a:r>
            <a:r>
              <a:rPr lang="en-US" dirty="0" smtClean="0"/>
              <a:t> low bias ,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overfit</a:t>
            </a:r>
            <a:r>
              <a:rPr lang="en-US" dirty="0" smtClean="0"/>
              <a:t> (</a:t>
            </a:r>
            <a:r>
              <a:rPr lang="en-US" dirty="0" err="1" smtClean="0"/>
              <a:t>seperti</a:t>
            </a:r>
            <a:r>
              <a:rPr lang="en-US" dirty="0" smtClean="0"/>
              <a:t> squiggly line)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97016" y="819114"/>
            <a:ext cx="3029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Kalo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model </a:t>
            </a:r>
            <a:r>
              <a:rPr lang="en-US" dirty="0" err="1" smtClean="0"/>
              <a:t>mempunyai</a:t>
            </a:r>
            <a:r>
              <a:rPr lang="en-US" dirty="0" smtClean="0"/>
              <a:t> low variance </a:t>
            </a:r>
            <a:r>
              <a:rPr lang="en-US" dirty="0" err="1" smtClean="0"/>
              <a:t>dan</a:t>
            </a:r>
            <a:r>
              <a:rPr lang="en-US" dirty="0" smtClean="0"/>
              <a:t> high bias ,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underfit</a:t>
            </a:r>
            <a:r>
              <a:rPr lang="en-US" dirty="0" smtClean="0"/>
              <a:t> (</a:t>
            </a:r>
            <a:r>
              <a:rPr lang="en-US" dirty="0" err="1" smtClean="0"/>
              <a:t>seperti</a:t>
            </a:r>
            <a:r>
              <a:rPr lang="en-US" dirty="0" smtClean="0"/>
              <a:t> straight 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1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9" y="282715"/>
            <a:ext cx="4780416" cy="442319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948939" y="254129"/>
            <a:ext cx="5346794" cy="4460616"/>
            <a:chOff x="6169809" y="682619"/>
            <a:chExt cx="5485688" cy="4576490"/>
          </a:xfrm>
        </p:grpSpPr>
        <p:sp>
          <p:nvSpPr>
            <p:cNvPr id="10" name="Rectangle 9"/>
            <p:cNvSpPr/>
            <p:nvPr/>
          </p:nvSpPr>
          <p:spPr>
            <a:xfrm>
              <a:off x="6174225" y="689120"/>
              <a:ext cx="5481271" cy="11529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9809" y="1557186"/>
              <a:ext cx="5485688" cy="370192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4512" y="682619"/>
              <a:ext cx="4827798" cy="1314041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152" y="5204095"/>
            <a:ext cx="5110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menemukan</a:t>
            </a:r>
            <a:r>
              <a:rPr lang="en-US" dirty="0" smtClean="0"/>
              <a:t> model yang ideal , </a:t>
            </a:r>
            <a:r>
              <a:rPr lang="en-US" dirty="0" err="1" smtClean="0"/>
              <a:t>dicari</a:t>
            </a:r>
            <a:r>
              <a:rPr lang="en-US" dirty="0" smtClean="0"/>
              <a:t> sweet spot </a:t>
            </a:r>
            <a:r>
              <a:rPr lang="en-US" dirty="0" err="1" smtClean="0"/>
              <a:t>dari</a:t>
            </a:r>
            <a:r>
              <a:rPr lang="en-US" dirty="0" smtClean="0"/>
              <a:t> model yang </a:t>
            </a:r>
            <a:r>
              <a:rPr lang="en-US" dirty="0" err="1" smtClean="0"/>
              <a:t>underfit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overfit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535" y="5079896"/>
            <a:ext cx="4810563" cy="12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15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55513" y="2226711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Linear</a:t>
            </a:r>
          </a:p>
          <a:p>
            <a:r>
              <a:rPr lang="en-US" sz="4800" dirty="0" smtClean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039578789"/>
      </p:ext>
    </p:extLst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" y="247374"/>
            <a:ext cx="5326994" cy="3555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227" y="213219"/>
            <a:ext cx="4511566" cy="3675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-10"/>
          <a:stretch/>
        </p:blipFill>
        <p:spPr>
          <a:xfrm>
            <a:off x="2902845" y="3194457"/>
            <a:ext cx="5547006" cy="3120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625" y="4399722"/>
            <a:ext cx="2719168" cy="16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24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3" y="424070"/>
            <a:ext cx="4007178" cy="3384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3" y="4189894"/>
            <a:ext cx="2361296" cy="1844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430" y="424070"/>
            <a:ext cx="4259246" cy="3507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592" y="2983947"/>
            <a:ext cx="4452138" cy="3385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633" y="4335252"/>
            <a:ext cx="3635124" cy="138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58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6" y="243523"/>
            <a:ext cx="7266857" cy="3502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71" y="3048483"/>
            <a:ext cx="7187867" cy="3605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85" y="4616128"/>
            <a:ext cx="3923665" cy="119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31526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4"/>
          <a:stretch/>
        </p:blipFill>
        <p:spPr>
          <a:xfrm>
            <a:off x="4549912" y="477079"/>
            <a:ext cx="6643758" cy="2495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34" y="2115115"/>
            <a:ext cx="3325834" cy="256614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5794" y="364299"/>
            <a:ext cx="3918831" cy="1954684"/>
          </a:xfrm>
        </p:spPr>
        <p:txBody>
          <a:bodyPr>
            <a:normAutofit/>
          </a:bodyPr>
          <a:lstStyle/>
          <a:p>
            <a:pPr indent="0" marL="0">
              <a:buNone/>
            </a:pPr>
            <a:r>
              <a:rPr dirty="0" err="1" lang="en-US" smtClean="0" sz="1800"/>
              <a:t>Misal</a:t>
            </a:r>
            <a:r>
              <a:rPr dirty="0" lang="en-US" smtClean="0" sz="1800"/>
              <a:t> , </a:t>
            </a:r>
            <a:r>
              <a:rPr dirty="0" err="1" lang="en-US" smtClean="0" sz="1800"/>
              <a:t>kita</a:t>
            </a:r>
            <a:r>
              <a:rPr dirty="0" lang="en-US" smtClean="0" sz="1800"/>
              <a:t> </a:t>
            </a:r>
            <a:r>
              <a:rPr dirty="0" err="1" lang="en-US" smtClean="0" sz="1800"/>
              <a:t>ingin</a:t>
            </a:r>
            <a:r>
              <a:rPr dirty="0" lang="en-US" smtClean="0" sz="1800"/>
              <a:t> </a:t>
            </a:r>
            <a:r>
              <a:rPr dirty="0" err="1" lang="en-US" smtClean="0" sz="1800"/>
              <a:t>mencari</a:t>
            </a:r>
            <a:r>
              <a:rPr dirty="0" lang="en-US" smtClean="0" sz="1800"/>
              <a:t> </a:t>
            </a:r>
            <a:r>
              <a:rPr dirty="0" err="1" lang="en-US" smtClean="0" sz="1800"/>
              <a:t>tahu</a:t>
            </a:r>
            <a:r>
              <a:rPr dirty="0" lang="en-US" smtClean="0" sz="1800"/>
              <a:t> model </a:t>
            </a:r>
            <a:r>
              <a:rPr dirty="0" err="1" lang="en-US" smtClean="0" sz="1800"/>
              <a:t>terbaik</a:t>
            </a:r>
            <a:r>
              <a:rPr dirty="0" lang="en-US" smtClean="0" sz="1800"/>
              <a:t> yang </a:t>
            </a:r>
            <a:r>
              <a:rPr dirty="0" err="1" lang="en-US" smtClean="0" sz="1800"/>
              <a:t>akan</a:t>
            </a:r>
            <a:r>
              <a:rPr dirty="0" lang="en-US" smtClean="0" sz="1800"/>
              <a:t> </a:t>
            </a:r>
            <a:r>
              <a:rPr dirty="0" err="1" lang="en-US" smtClean="0" sz="1800"/>
              <a:t>kita</a:t>
            </a:r>
            <a:r>
              <a:rPr dirty="0" lang="en-US" smtClean="0" sz="1800"/>
              <a:t> </a:t>
            </a:r>
            <a:r>
              <a:rPr dirty="0" err="1" lang="en-US" smtClean="0" sz="1800"/>
              <a:t>gunakan</a:t>
            </a:r>
            <a:r>
              <a:rPr dirty="0" lang="en-US" smtClean="0" sz="1800"/>
              <a:t> </a:t>
            </a:r>
            <a:r>
              <a:rPr dirty="0" err="1" lang="en-US" smtClean="0" sz="1800"/>
              <a:t>dari</a:t>
            </a:r>
            <a:r>
              <a:rPr dirty="0" lang="en-US" smtClean="0" sz="1800"/>
              <a:t> </a:t>
            </a:r>
            <a:r>
              <a:rPr dirty="0" err="1" lang="en-US" smtClean="0" sz="1800"/>
              <a:t>banyak</a:t>
            </a:r>
            <a:r>
              <a:rPr dirty="0" lang="en-US" smtClean="0" sz="1800"/>
              <a:t> model yang </a:t>
            </a:r>
            <a:r>
              <a:rPr dirty="0" err="1" lang="en-US" smtClean="0" sz="1800"/>
              <a:t>tersedia</a:t>
            </a:r>
            <a:endParaRPr dirty="0" lang="en-US" sz="1800"/>
          </a:p>
        </p:txBody>
      </p:sp>
      <p:grpSp>
        <p:nvGrpSpPr>
          <p:cNvPr id="10" name="Group 9"/>
          <p:cNvGrpSpPr/>
          <p:nvPr/>
        </p:nvGrpSpPr>
        <p:grpSpPr>
          <a:xfrm>
            <a:off x="4708938" y="3173760"/>
            <a:ext cx="6263862" cy="3394900"/>
            <a:chOff x="5830431" y="3438805"/>
            <a:chExt cx="5694623" cy="31824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0431" y="3438805"/>
              <a:ext cx="5694623" cy="31824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b="-160" r="-57"/>
            <a:stretch/>
          </p:blipFill>
          <p:spPr>
            <a:xfrm>
              <a:off x="6559826" y="5663095"/>
              <a:ext cx="1855306" cy="644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4768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4" y="713221"/>
            <a:ext cx="6514402" cy="3459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084" y="483009"/>
            <a:ext cx="5810215" cy="2283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85" y="4494134"/>
            <a:ext cx="5707839" cy="2084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988" y="3908507"/>
            <a:ext cx="4754684" cy="23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53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871" y="350453"/>
            <a:ext cx="7036904" cy="3507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00" y="2765991"/>
            <a:ext cx="7141256" cy="31009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192" y="4170711"/>
            <a:ext cx="4258583" cy="21770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008" y="603488"/>
            <a:ext cx="31375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P-value </a:t>
            </a:r>
            <a:r>
              <a:rPr lang="en-US" dirty="0" err="1" smtClean="0"/>
              <a:t>nilainya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, </a:t>
            </a:r>
            <a:r>
              <a:rPr lang="en-US" dirty="0" err="1" smtClean="0"/>
              <a:t>ketika</a:t>
            </a:r>
            <a:r>
              <a:rPr lang="en-US" dirty="0" smtClean="0"/>
              <a:t> F </a:t>
            </a:r>
            <a:r>
              <a:rPr lang="en-US" dirty="0" err="1" smtClean="0"/>
              <a:t>nilainya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. </a:t>
            </a:r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n (</a:t>
            </a:r>
            <a:r>
              <a:rPr lang="en-US" dirty="0" err="1" smtClean="0"/>
              <a:t>jumlah</a:t>
            </a:r>
            <a:r>
              <a:rPr lang="en-US" dirty="0" smtClean="0"/>
              <a:t> data) </a:t>
            </a:r>
            <a:r>
              <a:rPr lang="en-US" dirty="0" err="1" smtClean="0"/>
              <a:t>semakin</a:t>
            </a:r>
            <a:r>
              <a:rPr lang="en-US" dirty="0" smtClean="0"/>
              <a:t> </a:t>
            </a:r>
            <a:r>
              <a:rPr lang="en-US" dirty="0" err="1" smtClean="0"/>
              <a:t>banyak</a:t>
            </a:r>
            <a:r>
              <a:rPr lang="en-US" dirty="0" smtClean="0"/>
              <a:t> 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F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semakin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58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1304" y="35951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Dari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:</a:t>
            </a:r>
          </a:p>
          <a:p>
            <a:r>
              <a:rPr lang="en-US" dirty="0" err="1"/>
              <a:t>Dof</a:t>
            </a:r>
            <a:r>
              <a:rPr lang="en-US" dirty="0"/>
              <a:t> </a:t>
            </a:r>
            <a:r>
              <a:rPr lang="en-US" dirty="0" smtClean="0"/>
              <a:t>nominator (p fit – p mean) = 2-1= </a:t>
            </a:r>
            <a:r>
              <a:rPr lang="en-US" dirty="0"/>
              <a:t>1</a:t>
            </a:r>
          </a:p>
          <a:p>
            <a:r>
              <a:rPr lang="en-US" dirty="0" err="1"/>
              <a:t>Dof</a:t>
            </a:r>
            <a:r>
              <a:rPr lang="en-US" dirty="0"/>
              <a:t> denominator </a:t>
            </a:r>
            <a:r>
              <a:rPr lang="en-US" dirty="0" smtClean="0"/>
              <a:t>(n – p fit)= </a:t>
            </a:r>
            <a:r>
              <a:rPr lang="en-US" dirty="0"/>
              <a:t>9-2 = 7 </a:t>
            </a:r>
          </a:p>
          <a:p>
            <a:r>
              <a:rPr lang="en-US" dirty="0"/>
              <a:t>F = </a:t>
            </a:r>
            <a:r>
              <a:rPr lang="en-US" dirty="0" smtClean="0"/>
              <a:t>6</a:t>
            </a:r>
          </a:p>
          <a:p>
            <a:endParaRPr lang="en-US" dirty="0"/>
          </a:p>
          <a:p>
            <a:r>
              <a:rPr lang="en-US" dirty="0" smtClean="0"/>
              <a:t>Cara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menghitung</a:t>
            </a:r>
            <a:r>
              <a:rPr lang="en-US" dirty="0" smtClean="0"/>
              <a:t> p-value 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dirty="0" smtClean="0"/>
              <a:t> F distribution calculator. Yang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cari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cumulative </a:t>
            </a:r>
            <a:r>
              <a:rPr lang="en-US" dirty="0" err="1" smtClean="0"/>
              <a:t>prob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691959" y="287129"/>
            <a:ext cx="4781074" cy="3564836"/>
            <a:chOff x="7076272" y="234121"/>
            <a:chExt cx="4781074" cy="356483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6272" y="234121"/>
              <a:ext cx="4781074" cy="356483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1283" y="1296114"/>
              <a:ext cx="4054317" cy="681041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21" y="3061564"/>
            <a:ext cx="4688924" cy="34536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94783" y="450984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 value = 1-cum </a:t>
            </a:r>
            <a:r>
              <a:rPr lang="en-US" dirty="0" err="1"/>
              <a:t>prob</a:t>
            </a:r>
            <a:r>
              <a:rPr lang="en-US" dirty="0"/>
              <a:t> = 0.04 </a:t>
            </a:r>
            <a:r>
              <a:rPr lang="en-US" dirty="0" err="1"/>
              <a:t>untuk</a:t>
            </a:r>
            <a:r>
              <a:rPr lang="en-US" dirty="0"/>
              <a:t> n-p fit = 7</a:t>
            </a:r>
          </a:p>
          <a:p>
            <a:endParaRPr lang="en-US" dirty="0"/>
          </a:p>
          <a:p>
            <a:r>
              <a:rPr lang="en-US" dirty="0"/>
              <a:t>P value = 0.02 </a:t>
            </a:r>
            <a:r>
              <a:rPr lang="en-US" dirty="0" err="1"/>
              <a:t>untuk</a:t>
            </a:r>
            <a:r>
              <a:rPr lang="en-US" dirty="0"/>
              <a:t> n-p fit = 100</a:t>
            </a:r>
          </a:p>
          <a:p>
            <a:endParaRPr lang="en-US" dirty="0"/>
          </a:p>
          <a:p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data p value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(</a:t>
            </a:r>
            <a:r>
              <a:rPr lang="en-US" dirty="0" err="1"/>
              <a:t>semakin</a:t>
            </a:r>
            <a:r>
              <a:rPr lang="en-US" dirty="0"/>
              <a:t> confident)</a:t>
            </a:r>
          </a:p>
        </p:txBody>
      </p:sp>
    </p:spTree>
    <p:extLst>
      <p:ext uri="{BB962C8B-B14F-4D97-AF65-F5344CB8AC3E}">
        <p14:creationId xmlns:p14="http://schemas.microsoft.com/office/powerpoint/2010/main" val="4055515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3" y="261597"/>
            <a:ext cx="6751526" cy="3537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546" y="2790919"/>
            <a:ext cx="6421724" cy="36862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10781" y="769597"/>
            <a:ext cx="4589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mencari</a:t>
            </a:r>
            <a:r>
              <a:rPr lang="en-US" dirty="0" smtClean="0"/>
              <a:t> slope </a:t>
            </a:r>
            <a:r>
              <a:rPr lang="en-US" dirty="0" err="1" smtClean="0"/>
              <a:t>dan</a:t>
            </a:r>
            <a:r>
              <a:rPr lang="en-US" dirty="0" smtClean="0"/>
              <a:t> intercept yang optimal ?? </a:t>
            </a:r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di rotate </a:t>
            </a:r>
            <a:r>
              <a:rPr lang="en-US" dirty="0" err="1" smtClean="0"/>
              <a:t>satu</a:t>
            </a:r>
            <a:r>
              <a:rPr lang="en-US" dirty="0" smtClean="0"/>
              <a:t> per </a:t>
            </a:r>
            <a:r>
              <a:rPr lang="en-US" dirty="0" err="1" smtClean="0"/>
              <a:t>satu</a:t>
            </a:r>
            <a:r>
              <a:rPr lang="en-US" dirty="0" smtClean="0"/>
              <a:t> ? </a:t>
            </a:r>
            <a:r>
              <a:rPr lang="en-US" dirty="0" err="1" smtClean="0"/>
              <a:t>Tentu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3703" y="4482414"/>
            <a:ext cx="4589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Tujuan</a:t>
            </a:r>
            <a:r>
              <a:rPr lang="en-US" dirty="0" smtClean="0"/>
              <a:t> Linear Regression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mencari</a:t>
            </a:r>
            <a:r>
              <a:rPr lang="en-US" dirty="0" smtClean="0"/>
              <a:t> least squares </a:t>
            </a:r>
            <a:r>
              <a:rPr lang="en-US" dirty="0" err="1" smtClean="0"/>
              <a:t>atau</a:t>
            </a:r>
            <a:r>
              <a:rPr lang="en-US" dirty="0" smtClean="0"/>
              <a:t> square error </a:t>
            </a:r>
            <a:r>
              <a:rPr lang="en-US" dirty="0" err="1" smtClean="0"/>
              <a:t>terkecil</a:t>
            </a:r>
            <a:r>
              <a:rPr lang="en-US" dirty="0" smtClean="0"/>
              <a:t>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mencari</a:t>
            </a:r>
            <a:r>
              <a:rPr lang="en-US" dirty="0" smtClean="0"/>
              <a:t> square error </a:t>
            </a:r>
            <a:r>
              <a:rPr lang="en-US" dirty="0" err="1" smtClean="0"/>
              <a:t>terkecil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dirty="0" smtClean="0"/>
              <a:t> </a:t>
            </a:r>
            <a:r>
              <a:rPr lang="en-US" dirty="0" err="1" smtClean="0"/>
              <a:t>turunan</a:t>
            </a:r>
            <a:r>
              <a:rPr lang="en-US" dirty="0" smtClean="0"/>
              <a:t> , f’(x)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97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2" y="190393"/>
            <a:ext cx="6613873" cy="3061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55" y="2842589"/>
            <a:ext cx="6335610" cy="36951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17" y="3660585"/>
            <a:ext cx="4915783" cy="259444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16139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55513" y="2226711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Logistic</a:t>
            </a:r>
          </a:p>
          <a:p>
            <a:r>
              <a:rPr lang="en-US" sz="4800" dirty="0" smtClean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681062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56" y="344556"/>
            <a:ext cx="5868158" cy="414351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15" y="4864983"/>
            <a:ext cx="6560619" cy="1523713"/>
          </a:xfrm>
          <a:prstGeom prst="rect">
            <a:avLst/>
          </a:prstGeom>
        </p:spPr>
      </p:pic>
      <p:pic>
        <p:nvPicPr>
          <p:cNvPr id="1028" name="Picture 4" descr="How Does Linear And Logistic Regression Work In Machine Learning? |  Analytics Ste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871" y="584916"/>
            <a:ext cx="5260263" cy="25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95" y="3526513"/>
            <a:ext cx="5539313" cy="14870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86375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36" y="312107"/>
            <a:ext cx="5688643" cy="2749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75" y="589250"/>
            <a:ext cx="4546797" cy="1964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94" y="3474019"/>
            <a:ext cx="6059566" cy="2856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160" y="3360907"/>
            <a:ext cx="5181429" cy="30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84555"/>
      </p:ext>
    </p:extLst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3" y="373516"/>
            <a:ext cx="6145252" cy="697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93" y="1150900"/>
            <a:ext cx="5186201" cy="798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93" y="2045697"/>
            <a:ext cx="2719665" cy="993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188" y="2043468"/>
            <a:ext cx="2576965" cy="1000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93" y="3160018"/>
            <a:ext cx="4860566" cy="1121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793" y="4398221"/>
            <a:ext cx="4917127" cy="971529"/>
          </a:xfrm>
          <a:prstGeom prst="rect">
            <a:avLst/>
          </a:prstGeom>
        </p:spPr>
      </p:pic>
      <p:pic>
        <p:nvPicPr>
          <p:cNvPr descr="ML from scratch] Logistic Regression — Gradient Descent | by Giang Tran |  Analytics Vidhya | Medium" id="10" name="Picture 2"/>
          <p:cNvPicPr>
            <a:picLocks noChangeArrowheads="1"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" r="14"/>
          <a:stretch/>
        </p:blipFill>
        <p:spPr bwMode="auto">
          <a:xfrm>
            <a:off x="7099563" y="2636529"/>
            <a:ext cx="3759200" cy="403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48556" y="5709301"/>
            <a:ext cx="4589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 lang="en-US" smtClean="0"/>
              <a:t>Logistic Regression can be more than 1 feature. </a:t>
            </a:r>
            <a:r>
              <a:rPr dirty="0" err="1" lang="en-US" smtClean="0"/>
              <a:t>Contoh</a:t>
            </a:r>
            <a:r>
              <a:rPr dirty="0" lang="en-US" smtClean="0"/>
              <a:t> </a:t>
            </a:r>
            <a:r>
              <a:rPr dirty="0" err="1" lang="en-US" smtClean="0"/>
              <a:t>ini</a:t>
            </a:r>
            <a:r>
              <a:rPr dirty="0" lang="en-US" smtClean="0"/>
              <a:t> </a:t>
            </a:r>
            <a:r>
              <a:rPr dirty="0" err="1" lang="en-US" smtClean="0"/>
              <a:t>ada</a:t>
            </a:r>
            <a:r>
              <a:rPr dirty="0" lang="en-US" smtClean="0"/>
              <a:t> 2 feature (</a:t>
            </a:r>
            <a:r>
              <a:rPr dirty="0" err="1" lang="en-US" smtClean="0"/>
              <a:t>x,y</a:t>
            </a:r>
            <a:r>
              <a:rPr dirty="0" lang="en-US" smtClean="0"/>
              <a:t> axis) </a:t>
            </a:r>
            <a:r>
              <a:rPr dirty="0" err="1" lang="en-US" smtClean="0"/>
              <a:t>dan</a:t>
            </a:r>
            <a:r>
              <a:rPr dirty="0" lang="en-US" smtClean="0"/>
              <a:t> </a:t>
            </a:r>
            <a:r>
              <a:rPr dirty="0" err="1" lang="en-US" smtClean="0"/>
              <a:t>targetnya</a:t>
            </a:r>
            <a:r>
              <a:rPr dirty="0" lang="en-US" smtClean="0"/>
              <a:t> z-axis, </a:t>
            </a:r>
            <a:r>
              <a:rPr dirty="0" err="1" lang="en-US" smtClean="0"/>
              <a:t>bentuknya</a:t>
            </a:r>
            <a:r>
              <a:rPr dirty="0" lang="en-US" smtClean="0"/>
              <a:t> 3D</a:t>
            </a:r>
            <a:endParaRPr dirty="0" lang="en-US"/>
          </a:p>
        </p:txBody>
      </p:sp>
      <p:pic>
        <p:nvPicPr>
          <p:cNvPr descr="Multi-class Classification — One-vs-All &amp;amp; One-vs-One | by Amey Band |  Towards Data Science" id="1026" name="Picture 2"/>
          <p:cNvPicPr>
            <a:picLocks noChangeArrowheads="1"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71"/>
          <a:stretch/>
        </p:blipFill>
        <p:spPr bwMode="auto">
          <a:xfrm>
            <a:off x="7409125" y="255234"/>
            <a:ext cx="3047859" cy="223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961122" y="2104428"/>
            <a:ext cx="361069" cy="2589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US" smtClean="0">
                <a:solidFill>
                  <a:sysClr lastClr="000000" val="windowText"/>
                </a:solidFill>
              </a:rPr>
              <a:t>x</a:t>
            </a:r>
            <a:endParaRPr dirty="0" lang="en-US">
              <a:solidFill>
                <a:sysClr lastClr="000000" val="windowText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95737" y="1192373"/>
            <a:ext cx="361069" cy="2589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US" smtClean="0">
                <a:solidFill>
                  <a:sysClr lastClr="000000" val="windowText"/>
                </a:solidFill>
              </a:rPr>
              <a:t>y</a:t>
            </a:r>
            <a:endParaRPr dirty="0" lang="en-US">
              <a:solidFill>
                <a:sysClr lastClr="000000" val="windowText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7312" y="2122667"/>
            <a:ext cx="361069" cy="2589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>
              <a:solidFill>
                <a:sysClr lastClr="000000" val="windowText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91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lti-class Classification — One-vs-All &amp;amp; One-vs-One | by Amey Band | 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2" y="193725"/>
            <a:ext cx="5687191" cy="305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ulti class svm python online 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26" y="1768101"/>
            <a:ext cx="4751123" cy="333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nomial Logistic Regression - StatsTest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97" y="3408486"/>
            <a:ext cx="4754048" cy="313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299245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27" y="1088886"/>
            <a:ext cx="3877585" cy="432241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25" y="1077151"/>
            <a:ext cx="3674041" cy="433415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48" y="2284722"/>
            <a:ext cx="6250609" cy="148130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98" r="2"/>
          <a:stretch/>
        </p:blipFill>
        <p:spPr>
          <a:xfrm>
            <a:off x="7319618" y="4034207"/>
            <a:ext cx="3432578" cy="187877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649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340637"/>
            <a:ext cx="6195390" cy="3125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0" y="3688522"/>
            <a:ext cx="6036368" cy="2773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346" y="2175944"/>
            <a:ext cx="6650281" cy="280251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893337" y="5180362"/>
            <a:ext cx="45896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Misal</a:t>
            </a:r>
            <a:r>
              <a:rPr lang="en-US" dirty="0" smtClean="0"/>
              <a:t> </a:t>
            </a:r>
            <a:r>
              <a:rPr lang="en-US" dirty="0" err="1"/>
              <a:t>u</a:t>
            </a:r>
            <a:r>
              <a:rPr lang="en-US" dirty="0" err="1" smtClean="0"/>
              <a:t>ntuk</a:t>
            </a:r>
            <a:r>
              <a:rPr lang="en-US" dirty="0" smtClean="0"/>
              <a:t> yang non obese , likelihood </a:t>
            </a:r>
            <a:r>
              <a:rPr lang="en-US" dirty="0" err="1" smtClean="0"/>
              <a:t>memprediksi</a:t>
            </a:r>
            <a:r>
              <a:rPr lang="en-US" dirty="0" smtClean="0"/>
              <a:t> obesity </a:t>
            </a:r>
            <a:r>
              <a:rPr lang="en-US" dirty="0" err="1" smtClean="0"/>
              <a:t>adalah</a:t>
            </a:r>
            <a:r>
              <a:rPr lang="en-US" dirty="0" smtClean="0"/>
              <a:t> 0.01 , </a:t>
            </a:r>
            <a:r>
              <a:rPr lang="en-US" dirty="0" err="1" smtClean="0"/>
              <a:t>maka</a:t>
            </a:r>
            <a:r>
              <a:rPr lang="en-US" dirty="0" smtClean="0"/>
              <a:t> likelihood </a:t>
            </a:r>
            <a:r>
              <a:rPr lang="en-US" dirty="0" err="1" smtClean="0"/>
              <a:t>dia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memprediksi</a:t>
            </a:r>
            <a:r>
              <a:rPr lang="en-US" dirty="0" smtClean="0"/>
              <a:t> non obesity </a:t>
            </a:r>
            <a:r>
              <a:rPr lang="en-US" dirty="0" err="1" smtClean="0"/>
              <a:t>adalah</a:t>
            </a:r>
            <a:r>
              <a:rPr lang="en-US" dirty="0" smtClean="0"/>
              <a:t> 0.99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28067" y="460380"/>
            <a:ext cx="45896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 machine learning term :</a:t>
            </a:r>
          </a:p>
          <a:p>
            <a:endParaRPr lang="en-US" dirty="0"/>
          </a:p>
          <a:p>
            <a:r>
              <a:rPr lang="en-US" dirty="0" smtClean="0"/>
              <a:t>Likelihood -&gt; </a:t>
            </a:r>
            <a:r>
              <a:rPr lang="en-US" dirty="0" err="1" smtClean="0"/>
              <a:t>peluang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Probability -&gt; </a:t>
            </a:r>
            <a:r>
              <a:rPr lang="en-US" dirty="0" err="1" smtClean="0"/>
              <a:t>peluang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25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74" y="260127"/>
            <a:ext cx="8332841" cy="1131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74" y="1568269"/>
            <a:ext cx="6683513" cy="996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74" y="2853728"/>
            <a:ext cx="6405217" cy="2977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113" y="2889737"/>
            <a:ext cx="5271921" cy="294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22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942" y="250307"/>
            <a:ext cx="5489596" cy="330658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60469" y="250307"/>
            <a:ext cx="4430463" cy="3200071"/>
            <a:chOff x="278496" y="460600"/>
            <a:chExt cx="5085141" cy="36729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496" y="460600"/>
              <a:ext cx="5085141" cy="367293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96730" y="883478"/>
              <a:ext cx="1095514" cy="2694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>
                  <a:solidFill>
                    <a:schemeClr val="bg1"/>
                  </a:solidFill>
                  <a:latin typeface="Arial" panose="020B0604020202020204" pitchFamily="34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Line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06265" y="1522287"/>
              <a:ext cx="1469318" cy="3418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832888" y="1950002"/>
              <a:ext cx="1242695" cy="25418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82538" y="1510217"/>
              <a:ext cx="2584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y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27981" y="1824854"/>
              <a:ext cx="2584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y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473555" y="2910113"/>
            <a:ext cx="5977596" cy="3097963"/>
            <a:chOff x="3263080" y="2223280"/>
            <a:chExt cx="7446798" cy="38647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3080" y="2223280"/>
              <a:ext cx="7446798" cy="386476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436144" y="4058813"/>
              <a:ext cx="1427898" cy="5926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8810758" y="3858929"/>
            <a:ext cx="29757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Linear Regression + Sigmoid function = 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15972" y="4210214"/>
                <a:ext cx="2182470" cy="1485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Sigmoid function =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72" y="4210214"/>
                <a:ext cx="2182470" cy="1485215"/>
              </a:xfrm>
              <a:prstGeom prst="rect">
                <a:avLst/>
              </a:prstGeom>
              <a:blipFill rotWithShape="0">
                <a:blip r:embed="rId5"/>
                <a:stretch>
                  <a:fillRect l="-2235" t="-2469" r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796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477" y="580863"/>
            <a:ext cx="2136500" cy="1009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761" y="2348867"/>
            <a:ext cx="2935594" cy="38445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657" y="517486"/>
            <a:ext cx="2705286" cy="1136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935" y="2905491"/>
            <a:ext cx="4860576" cy="32427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4665" y="2550478"/>
            <a:ext cx="29757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Misal</a:t>
            </a:r>
            <a:r>
              <a:rPr lang="en-US" sz="2000" dirty="0" smtClean="0"/>
              <a:t> </a:t>
            </a:r>
            <a:r>
              <a:rPr lang="en-US" sz="2000" dirty="0" err="1" smtClean="0"/>
              <a:t>kita</a:t>
            </a:r>
            <a:r>
              <a:rPr lang="en-US" sz="2000" dirty="0" smtClean="0"/>
              <a:t> </a:t>
            </a:r>
            <a:r>
              <a:rPr lang="en-US" sz="2000" dirty="0" err="1" smtClean="0"/>
              <a:t>menemukan</a:t>
            </a:r>
            <a:r>
              <a:rPr lang="en-US" sz="2000" dirty="0" smtClean="0"/>
              <a:t> the candidate line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formula : </a:t>
            </a:r>
          </a:p>
          <a:p>
            <a:r>
              <a:rPr lang="en-US" sz="2000" dirty="0" smtClean="0"/>
              <a:t>0.78x + 1 .</a:t>
            </a:r>
          </a:p>
          <a:p>
            <a:endParaRPr lang="en-US" sz="2000" dirty="0"/>
          </a:p>
          <a:p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mengubah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 logistic regression , </a:t>
            </a:r>
            <a:r>
              <a:rPr lang="en-US" sz="2000" dirty="0" err="1" smtClean="0"/>
              <a:t>kita</a:t>
            </a:r>
            <a:r>
              <a:rPr lang="en-US" sz="2000" dirty="0" smtClean="0"/>
              <a:t> </a:t>
            </a:r>
            <a:r>
              <a:rPr lang="en-US" sz="2000" dirty="0" err="1" smtClean="0"/>
              <a:t>cukup</a:t>
            </a:r>
            <a:r>
              <a:rPr lang="en-US" sz="2000" dirty="0" smtClean="0"/>
              <a:t> plug the formula to sigmoid 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4110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55513" y="2226711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Roc </a:t>
            </a:r>
          </a:p>
          <a:p>
            <a:r>
              <a:rPr lang="en-US" sz="4800" dirty="0" smtClean="0"/>
              <a:t>&amp;</a:t>
            </a:r>
          </a:p>
          <a:p>
            <a:r>
              <a:rPr lang="en-US" sz="4800" dirty="0" err="1" smtClean="0"/>
              <a:t>auc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129618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84" y="275304"/>
            <a:ext cx="5330293" cy="4208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59" y="247375"/>
            <a:ext cx="5455060" cy="39800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084" y="1895776"/>
            <a:ext cx="4873185" cy="46633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5868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0" y="229100"/>
            <a:ext cx="6181240" cy="2870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95" y="721827"/>
            <a:ext cx="4839626" cy="813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170" y="2369102"/>
            <a:ext cx="6105527" cy="29008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45" y="3385905"/>
            <a:ext cx="6138927" cy="316950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63298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1" y="313070"/>
            <a:ext cx="5740677" cy="2801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5" y="3332700"/>
            <a:ext cx="5477565" cy="2821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65" y="313070"/>
            <a:ext cx="5823225" cy="2758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270" y="3391205"/>
            <a:ext cx="5605749" cy="25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4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4" y="256273"/>
            <a:ext cx="6345844" cy="30013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24" y="3431079"/>
            <a:ext cx="6067821" cy="3091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823" y="298584"/>
            <a:ext cx="4991650" cy="2959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388" y="3778042"/>
            <a:ext cx="5212520" cy="19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01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051" y="266052"/>
            <a:ext cx="6508846" cy="4389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48" y="2138018"/>
            <a:ext cx="5848625" cy="448558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58994124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0" y="338118"/>
            <a:ext cx="5305287" cy="2916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-223"/>
          <a:stretch/>
        </p:blipFill>
        <p:spPr>
          <a:xfrm>
            <a:off x="1014278" y="2278086"/>
            <a:ext cx="1766456" cy="487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99" y="768627"/>
            <a:ext cx="5441796" cy="193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13" y="3436015"/>
            <a:ext cx="5319870" cy="3101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04" y="5110565"/>
            <a:ext cx="1978969" cy="52571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099" y="4117063"/>
            <a:ext cx="5509824" cy="15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87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55513" y="2226711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Decision tree</a:t>
            </a:r>
          </a:p>
          <a:p>
            <a:r>
              <a:rPr lang="en-US" sz="4800" dirty="0" smtClean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515720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1" y="316811"/>
            <a:ext cx="6395508" cy="3061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27" y="3569063"/>
            <a:ext cx="5993618" cy="3009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618" y="266769"/>
            <a:ext cx="4675748" cy="3061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87" y="3650174"/>
            <a:ext cx="4583677" cy="28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65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6" y="216734"/>
            <a:ext cx="6797630" cy="32725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50" y="3189027"/>
            <a:ext cx="5798462" cy="34847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029" y="2189650"/>
            <a:ext cx="5504595" cy="330703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782627" y="478833"/>
            <a:ext cx="29757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Cara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menentukan</a:t>
            </a:r>
            <a:r>
              <a:rPr lang="en-US" dirty="0" smtClean="0"/>
              <a:t> root node 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r>
              <a:rPr lang="en-US" dirty="0" smtClean="0"/>
              <a:t> every possible feature combination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17270"/>
      </p:ext>
    </p:extLst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45" y="265231"/>
            <a:ext cx="3082459" cy="1255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5" y="1676464"/>
            <a:ext cx="3185211" cy="1134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-72"/>
          <a:stretch/>
        </p:blipFill>
        <p:spPr>
          <a:xfrm>
            <a:off x="238496" y="2937346"/>
            <a:ext cx="3314118" cy="114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314" y="341658"/>
            <a:ext cx="7791586" cy="28796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937" y="3484220"/>
            <a:ext cx="6923963" cy="1892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96" y="4343563"/>
            <a:ext cx="6211560" cy="16400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2360" y="5060894"/>
            <a:ext cx="3401084" cy="12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44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4" y="268407"/>
            <a:ext cx="6119349" cy="3466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66" y="456579"/>
            <a:ext cx="5318388" cy="15359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332" y="2393346"/>
            <a:ext cx="5899380" cy="31418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4072" y="4050722"/>
            <a:ext cx="40408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Age 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kombinasi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rata </a:t>
            </a:r>
            <a:r>
              <a:rPr lang="en-US" dirty="0" err="1" smtClean="0"/>
              <a:t>rata</a:t>
            </a:r>
            <a:r>
              <a:rPr lang="en-US" dirty="0" smtClean="0"/>
              <a:t> per 2 age</a:t>
            </a:r>
          </a:p>
          <a:p>
            <a:endParaRPr lang="en-US" dirty="0"/>
          </a:p>
          <a:p>
            <a:r>
              <a:rPr lang="en-US" dirty="0" smtClean="0"/>
              <a:t>Age &lt; 9.5 &amp; Age &gt;= 9.5</a:t>
            </a:r>
          </a:p>
          <a:p>
            <a:r>
              <a:rPr lang="en-US" dirty="0"/>
              <a:t>Age &lt; </a:t>
            </a:r>
            <a:r>
              <a:rPr lang="en-US" dirty="0" smtClean="0"/>
              <a:t>15 </a:t>
            </a:r>
            <a:r>
              <a:rPr lang="en-US" dirty="0"/>
              <a:t>&amp; Age &gt;= </a:t>
            </a:r>
            <a:r>
              <a:rPr lang="en-US" dirty="0" smtClean="0"/>
              <a:t>15</a:t>
            </a:r>
          </a:p>
          <a:p>
            <a:r>
              <a:rPr lang="en-US" dirty="0"/>
              <a:t>Age &lt; </a:t>
            </a:r>
            <a:r>
              <a:rPr lang="en-US" dirty="0" smtClean="0"/>
              <a:t>26.5 </a:t>
            </a:r>
            <a:r>
              <a:rPr lang="en-US" dirty="0"/>
              <a:t>&amp; Age &gt;= </a:t>
            </a:r>
            <a:r>
              <a:rPr lang="en-US" dirty="0" smtClean="0"/>
              <a:t>26.5</a:t>
            </a:r>
            <a:endParaRPr lang="en-US" dirty="0"/>
          </a:p>
          <a:p>
            <a:r>
              <a:rPr lang="en-US" dirty="0"/>
              <a:t>Age &lt; </a:t>
            </a:r>
            <a:r>
              <a:rPr lang="en-US" dirty="0" smtClean="0"/>
              <a:t>36.5 </a:t>
            </a:r>
            <a:r>
              <a:rPr lang="en-US" dirty="0"/>
              <a:t>&amp; Age &gt;= </a:t>
            </a:r>
            <a:r>
              <a:rPr lang="en-US" dirty="0" smtClean="0"/>
              <a:t>36.5</a:t>
            </a:r>
            <a:endParaRPr lang="en-US" dirty="0"/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09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31" y="291152"/>
            <a:ext cx="5346632" cy="4335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776" y="327547"/>
            <a:ext cx="5764117" cy="2866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871" y="3343701"/>
            <a:ext cx="5618487" cy="3331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0517" y="5059486"/>
            <a:ext cx="3486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Kalau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gini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 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99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4" y="4298279"/>
            <a:ext cx="3981866" cy="1871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20" y="346917"/>
            <a:ext cx="4009352" cy="2244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97" y="205472"/>
            <a:ext cx="3192008" cy="3707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587" y="346917"/>
            <a:ext cx="4201795" cy="2192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175" y="2869059"/>
            <a:ext cx="5948984" cy="308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91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39" y="284223"/>
            <a:ext cx="7971615" cy="2648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39" y="3278857"/>
            <a:ext cx="4560280" cy="3144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30" y="3397138"/>
            <a:ext cx="3059657" cy="853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678" y="2516680"/>
            <a:ext cx="4239937" cy="34676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20610" y="4527224"/>
            <a:ext cx="22408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Cara </a:t>
            </a:r>
            <a:r>
              <a:rPr lang="en-US" dirty="0" err="1" smtClean="0"/>
              <a:t>mengatasinya</a:t>
            </a:r>
            <a:r>
              <a:rPr lang="en-US" dirty="0" smtClean="0"/>
              <a:t> 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pruning (</a:t>
            </a:r>
            <a:r>
              <a:rPr lang="en-US" dirty="0" err="1" smtClean="0"/>
              <a:t>memangkas</a:t>
            </a:r>
            <a:r>
              <a:rPr lang="en-US" dirty="0" smtClean="0"/>
              <a:t>) </a:t>
            </a:r>
            <a:r>
              <a:rPr lang="en-US" dirty="0" err="1" smtClean="0"/>
              <a:t>daun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memberi</a:t>
            </a:r>
            <a:r>
              <a:rPr lang="en-US" dirty="0" smtClean="0"/>
              <a:t> </a:t>
            </a:r>
            <a:r>
              <a:rPr lang="en-US" dirty="0" err="1" smtClean="0"/>
              <a:t>batasan</a:t>
            </a:r>
            <a:r>
              <a:rPr lang="en-US" dirty="0" smtClean="0"/>
              <a:t> minimal sample per leaf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17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75" y="3935609"/>
            <a:ext cx="6199486" cy="26299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3" y="227029"/>
            <a:ext cx="6858288" cy="20566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20" y="2503498"/>
            <a:ext cx="4297617" cy="1033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965" y="1869744"/>
            <a:ext cx="6574682" cy="322912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04189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7" y="231913"/>
            <a:ext cx="7741247" cy="2559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1573" y="3132460"/>
            <a:ext cx="7085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Difference </a:t>
            </a:r>
            <a:r>
              <a:rPr lang="en-US" dirty="0" err="1" smtClean="0"/>
              <a:t>dari</a:t>
            </a:r>
            <a:r>
              <a:rPr lang="en-US" dirty="0" smtClean="0"/>
              <a:t> impurity </a:t>
            </a:r>
            <a:r>
              <a:rPr lang="en-US" dirty="0" err="1" smtClean="0"/>
              <a:t>gini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gini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r>
              <a:rPr lang="en-US" dirty="0" smtClean="0"/>
              <a:t> </a:t>
            </a:r>
            <a:r>
              <a:rPr lang="en-US" dirty="0" err="1" smtClean="0"/>
              <a:t>disebut</a:t>
            </a:r>
            <a:r>
              <a:rPr lang="en-US" dirty="0" smtClean="0"/>
              <a:t> Information Gain. </a:t>
            </a:r>
            <a:r>
              <a:rPr lang="en-US" dirty="0" err="1" smtClean="0"/>
              <a:t>Jadi</a:t>
            </a:r>
            <a:r>
              <a:rPr lang="en-US" dirty="0" smtClean="0"/>
              <a:t> Information Gain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yang 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diperoleh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 err="1" smtClean="0"/>
              <a:t>Contoh</a:t>
            </a:r>
            <a:r>
              <a:rPr lang="en-US" dirty="0" smtClean="0"/>
              <a:t> impurity / </a:t>
            </a:r>
            <a:r>
              <a:rPr lang="en-US" dirty="0" err="1" smtClean="0"/>
              <a:t>ketidakyakinan</a:t>
            </a:r>
            <a:r>
              <a:rPr lang="en-US" dirty="0" smtClean="0"/>
              <a:t> </a:t>
            </a:r>
            <a:r>
              <a:rPr lang="en-US" dirty="0" err="1" smtClean="0"/>
              <a:t>sebelum</a:t>
            </a:r>
            <a:r>
              <a:rPr lang="en-US" dirty="0" smtClean="0"/>
              <a:t> split </a:t>
            </a:r>
            <a:r>
              <a:rPr lang="en-US" dirty="0" err="1" smtClean="0"/>
              <a:t>adalah</a:t>
            </a:r>
            <a:r>
              <a:rPr lang="en-US" dirty="0" smtClean="0"/>
              <a:t> 0.89 . </a:t>
            </a:r>
            <a:r>
              <a:rPr lang="en-US" dirty="0" err="1" smtClean="0"/>
              <a:t>Setelah</a:t>
            </a:r>
            <a:r>
              <a:rPr lang="en-US" dirty="0"/>
              <a:t> </a:t>
            </a:r>
            <a:r>
              <a:rPr lang="en-US" dirty="0" err="1" smtClean="0"/>
              <a:t>mendapat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menge</a:t>
            </a:r>
            <a:r>
              <a:rPr lang="en-US" dirty="0" smtClean="0"/>
              <a:t>-split </a:t>
            </a:r>
            <a:r>
              <a:rPr lang="en-US" dirty="0" err="1" smtClean="0"/>
              <a:t>berdasar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, impurity / </a:t>
            </a:r>
            <a:r>
              <a:rPr lang="en-US" dirty="0" err="1" smtClean="0"/>
              <a:t>ketidakyakinan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0.45 . </a:t>
            </a:r>
            <a:r>
              <a:rPr lang="en-US" dirty="0" err="1" smtClean="0"/>
              <a:t>Maka</a:t>
            </a:r>
            <a:r>
              <a:rPr lang="en-US" dirty="0" smtClean="0"/>
              <a:t> information gain = 0.89 – 0.45 = 0.44.</a:t>
            </a:r>
          </a:p>
          <a:p>
            <a:endParaRPr lang="en-US" dirty="0"/>
          </a:p>
          <a:p>
            <a:r>
              <a:rPr lang="en-US" dirty="0" smtClean="0"/>
              <a:t>Kita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mengatur</a:t>
            </a:r>
            <a:r>
              <a:rPr lang="en-US" dirty="0" smtClean="0"/>
              <a:t> threshold IG yang </a:t>
            </a:r>
            <a:r>
              <a:rPr lang="en-US" dirty="0" err="1" smtClean="0"/>
              <a:t>diperoleh</a:t>
            </a:r>
            <a:r>
              <a:rPr lang="en-US" dirty="0" smtClean="0"/>
              <a:t> </a:t>
            </a:r>
            <a:r>
              <a:rPr lang="en-US" dirty="0" err="1" smtClean="0"/>
              <a:t>supaya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overfit</a:t>
            </a:r>
            <a:r>
              <a:rPr lang="en-US" dirty="0" smtClean="0"/>
              <a:t>. </a:t>
            </a:r>
            <a:r>
              <a:rPr lang="en-US" dirty="0" err="1" smtClean="0"/>
              <a:t>Misal</a:t>
            </a:r>
            <a:r>
              <a:rPr lang="en-US" dirty="0" smtClean="0"/>
              <a:t> IG minimal </a:t>
            </a:r>
            <a:r>
              <a:rPr lang="en-US" dirty="0" err="1" smtClean="0"/>
              <a:t>harus</a:t>
            </a:r>
            <a:r>
              <a:rPr lang="en-US" dirty="0" smtClean="0"/>
              <a:t> 0.08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boleh</a:t>
            </a:r>
            <a:r>
              <a:rPr lang="en-US" dirty="0" smtClean="0"/>
              <a:t> split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489" y="1022962"/>
            <a:ext cx="4215304" cy="13229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26" name="Picture 2" descr="Decision 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551" y="2745778"/>
            <a:ext cx="4391181" cy="373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206854" y="231913"/>
            <a:ext cx="3880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Selain</a:t>
            </a:r>
            <a:r>
              <a:rPr lang="en-US" dirty="0"/>
              <a:t> </a:t>
            </a:r>
            <a:r>
              <a:rPr lang="en-US" dirty="0" smtClean="0"/>
              <a:t>impurity Gini , </a:t>
            </a:r>
            <a:r>
              <a:rPr lang="en-US" dirty="0" err="1" smtClean="0"/>
              <a:t>ada</a:t>
            </a:r>
            <a:r>
              <a:rPr lang="en-US" dirty="0" smtClean="0"/>
              <a:t> juga entropy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11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82" y="270301"/>
            <a:ext cx="7390296" cy="3882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4" y="4443059"/>
            <a:ext cx="5198120" cy="91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81" y="5526448"/>
            <a:ext cx="5209202" cy="105988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303011" y="4549106"/>
            <a:ext cx="3918831" cy="1954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K Fold cross validation juga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mencari</a:t>
            </a:r>
            <a:r>
              <a:rPr lang="en-US" sz="1800" dirty="0" smtClean="0"/>
              <a:t> </a:t>
            </a:r>
            <a:r>
              <a:rPr lang="en-US" sz="1800" dirty="0" err="1" smtClean="0"/>
              <a:t>hyperparameter</a:t>
            </a:r>
            <a:r>
              <a:rPr lang="en-US" sz="1800" dirty="0" smtClean="0"/>
              <a:t> </a:t>
            </a:r>
            <a:r>
              <a:rPr lang="en-US" sz="1800" dirty="0" err="1" smtClean="0"/>
              <a:t>terbaik</a:t>
            </a:r>
            <a:r>
              <a:rPr lang="en-US" sz="1800" dirty="0" smtClean="0"/>
              <a:t> / parameter tuning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mencoba</a:t>
            </a:r>
            <a:r>
              <a:rPr lang="en-US" sz="1800" dirty="0" smtClean="0"/>
              <a:t> </a:t>
            </a:r>
            <a:r>
              <a:rPr lang="en-US" sz="1800" dirty="0" err="1" smtClean="0"/>
              <a:t>kombinasi</a:t>
            </a:r>
            <a:r>
              <a:rPr lang="en-US" sz="1800" dirty="0" smtClean="0"/>
              <a:t> parameter yang </a:t>
            </a:r>
            <a:r>
              <a:rPr lang="en-US" sz="1800" dirty="0" err="1" smtClean="0"/>
              <a:t>ada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96515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3" y="278296"/>
            <a:ext cx="7161983" cy="4125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584" y="256349"/>
            <a:ext cx="3430302" cy="457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340" y="3675409"/>
            <a:ext cx="2499645" cy="279606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56592" y="4837644"/>
            <a:ext cx="4465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Kalo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yang missing value ,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diisi</a:t>
            </a:r>
            <a:r>
              <a:rPr lang="en-US" dirty="0" smtClean="0"/>
              <a:t> . Salah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caranya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menemukan</a:t>
            </a:r>
            <a:r>
              <a:rPr lang="en-US" dirty="0" smtClean="0"/>
              <a:t> </a:t>
            </a:r>
            <a:r>
              <a:rPr lang="en-US" dirty="0" err="1" smtClean="0"/>
              <a:t>kolom</a:t>
            </a:r>
            <a:r>
              <a:rPr lang="en-US" dirty="0" smtClean="0"/>
              <a:t> yang </a:t>
            </a:r>
            <a:r>
              <a:rPr lang="en-US" dirty="0" err="1" smtClean="0"/>
              <a:t>korelasinya</a:t>
            </a:r>
            <a:r>
              <a:rPr lang="en-US" dirty="0" smtClean="0"/>
              <a:t> high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536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55513" y="2226711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Decision tree</a:t>
            </a:r>
          </a:p>
          <a:p>
            <a:r>
              <a:rPr lang="en-US" sz="4800" dirty="0" err="1" smtClean="0"/>
              <a:t>Regressor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1595733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43" y="2776808"/>
            <a:ext cx="6851442" cy="3759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23" y="168980"/>
            <a:ext cx="6760389" cy="355007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5" y="3501265"/>
            <a:ext cx="4708037" cy="311263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7239907" y="589201"/>
            <a:ext cx="4465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Untuk</a:t>
            </a:r>
            <a:r>
              <a:rPr lang="en-US" dirty="0" smtClean="0"/>
              <a:t> decision tree </a:t>
            </a:r>
            <a:r>
              <a:rPr lang="en-US" dirty="0" err="1" smtClean="0"/>
              <a:t>regressor</a:t>
            </a:r>
            <a:r>
              <a:rPr lang="en-US" dirty="0" smtClean="0"/>
              <a:t> , instead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dirty="0" smtClean="0"/>
              <a:t> yes/no di </a:t>
            </a:r>
            <a:r>
              <a:rPr lang="en-US" dirty="0" err="1" smtClean="0"/>
              <a:t>leafnya</a:t>
            </a:r>
            <a:r>
              <a:rPr lang="en-US" dirty="0" smtClean="0"/>
              <a:t> 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dirty="0" smtClean="0"/>
              <a:t> rata </a:t>
            </a:r>
            <a:r>
              <a:rPr lang="en-US" dirty="0" err="1" smtClean="0"/>
              <a:t>rata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data yang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kondisi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43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9" y="196405"/>
            <a:ext cx="6220873" cy="41036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6" y="3765804"/>
            <a:ext cx="4516319" cy="288721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89" y="3046756"/>
            <a:ext cx="4166972" cy="55961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977" y="2948984"/>
            <a:ext cx="5624574" cy="360789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7004285" y="762703"/>
            <a:ext cx="4465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mencari</a:t>
            </a:r>
            <a:r>
              <a:rPr lang="en-US" dirty="0" smtClean="0"/>
              <a:t> tree </a:t>
            </a:r>
            <a:r>
              <a:rPr lang="en-US" dirty="0" err="1" smtClean="0"/>
              <a:t>nya</a:t>
            </a:r>
            <a:r>
              <a:rPr lang="en-US" dirty="0" smtClean="0"/>
              <a:t> 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dirty="0" smtClean="0"/>
              <a:t> </a:t>
            </a:r>
            <a:r>
              <a:rPr lang="en-US" dirty="0" err="1" smtClean="0"/>
              <a:t>kombinasi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per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di decision tree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810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90" y="3061844"/>
            <a:ext cx="6263860" cy="352183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85773" y="192624"/>
            <a:ext cx="6707231" cy="3408705"/>
            <a:chOff x="309219" y="326514"/>
            <a:chExt cx="7371552" cy="3746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219" y="326514"/>
              <a:ext cx="7371552" cy="374632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755" y="3551558"/>
              <a:ext cx="1936541" cy="375299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98" y="3817030"/>
            <a:ext cx="4575430" cy="24781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74734" y="769218"/>
            <a:ext cx="4465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Dan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menghitung</a:t>
            </a:r>
            <a:r>
              <a:rPr lang="en-US" dirty="0" smtClean="0"/>
              <a:t> </a:t>
            </a:r>
            <a:r>
              <a:rPr lang="en-US" dirty="0" err="1" smtClean="0"/>
              <a:t>impuritynya</a:t>
            </a:r>
            <a:r>
              <a:rPr lang="en-US" dirty="0" smtClean="0"/>
              <a:t> 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gini</a:t>
            </a:r>
            <a:r>
              <a:rPr lang="en-US" dirty="0" smtClean="0"/>
              <a:t> ,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sum squared residuals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42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37" y="346253"/>
            <a:ext cx="4400936" cy="4606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75" y="346253"/>
            <a:ext cx="5351343" cy="3146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666" y="3225169"/>
            <a:ext cx="5180064" cy="33501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4337" y="5273742"/>
            <a:ext cx="4465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Karena</a:t>
            </a:r>
            <a:r>
              <a:rPr lang="en-US" dirty="0" smtClean="0"/>
              <a:t> SSR </a:t>
            </a:r>
            <a:r>
              <a:rPr lang="en-US" dirty="0" err="1" smtClean="0"/>
              <a:t>pada</a:t>
            </a:r>
            <a:r>
              <a:rPr lang="en-US" dirty="0" smtClean="0"/>
              <a:t> dosage &lt; 14.5 paling </a:t>
            </a:r>
            <a:r>
              <a:rPr lang="en-US" dirty="0" err="1" smtClean="0"/>
              <a:t>kecil</a:t>
            </a:r>
            <a:r>
              <a:rPr lang="en-US" dirty="0" smtClean="0"/>
              <a:t> 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memakai</a:t>
            </a:r>
            <a:r>
              <a:rPr lang="en-US" dirty="0" smtClean="0"/>
              <a:t> dosage &lt; 14.5 di root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053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8" y="309490"/>
            <a:ext cx="5961039" cy="3610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6" y="4149969"/>
            <a:ext cx="4475760" cy="997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6" y="5292051"/>
            <a:ext cx="4410110" cy="867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142" y="1292061"/>
            <a:ext cx="5436918" cy="949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151" y="2677550"/>
            <a:ext cx="5604901" cy="33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56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38" y="288909"/>
            <a:ext cx="5814646" cy="3165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8" y="3606508"/>
            <a:ext cx="5964409" cy="3028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808" y="403274"/>
            <a:ext cx="4162586" cy="49190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96956" y="5531649"/>
            <a:ext cx="4465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Kalo</a:t>
            </a:r>
            <a:r>
              <a:rPr lang="en-US" dirty="0" smtClean="0"/>
              <a:t> feature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1 ,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kombinasi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143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55513" y="2226711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1877014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8" y="221499"/>
            <a:ext cx="5699677" cy="3051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99" y="3479407"/>
            <a:ext cx="5833640" cy="3169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09" y="341478"/>
            <a:ext cx="2125048" cy="2172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271" y="2815201"/>
            <a:ext cx="4004604" cy="922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574" y="4107816"/>
            <a:ext cx="5095997" cy="9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2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46678" y="1988172"/>
            <a:ext cx="900146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Confusion</a:t>
            </a:r>
          </a:p>
          <a:p>
            <a:r>
              <a:rPr lang="en-US" sz="4800" dirty="0" smtClean="0"/>
              <a:t>matrix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49755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13" y="239150"/>
            <a:ext cx="3784702" cy="3024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59" y="239150"/>
            <a:ext cx="5842782" cy="3199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13" y="3593677"/>
            <a:ext cx="4330523" cy="306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181" y="3820714"/>
            <a:ext cx="6749485" cy="25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7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27" y="172258"/>
            <a:ext cx="3150252" cy="896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9" y="1219204"/>
            <a:ext cx="5725914" cy="2760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650" y="233215"/>
            <a:ext cx="4792196" cy="36763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121" y="3818184"/>
            <a:ext cx="7023024" cy="28686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55159" y="4509397"/>
            <a:ext cx="3929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Cara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membandingkan</a:t>
            </a:r>
            <a:r>
              <a:rPr lang="en-US" dirty="0" smtClean="0"/>
              <a:t> tree mana yang </a:t>
            </a:r>
            <a:r>
              <a:rPr lang="en-US" dirty="0" err="1" smtClean="0"/>
              <a:t>bagus</a:t>
            </a:r>
            <a:r>
              <a:rPr lang="en-US" dirty="0" smtClean="0"/>
              <a:t> 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bandingkan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score cost complexity pruning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45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7" y="313197"/>
            <a:ext cx="4655532" cy="694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1" y="1158909"/>
            <a:ext cx="4355318" cy="1199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00" y="3395001"/>
            <a:ext cx="4383769" cy="1624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75" y="5226465"/>
            <a:ext cx="4101909" cy="8226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86" y="6192867"/>
            <a:ext cx="3512649" cy="4948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2678" y="395696"/>
            <a:ext cx="6401981" cy="27226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8572" y="3441895"/>
            <a:ext cx="6548288" cy="29213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4175" y="2472009"/>
            <a:ext cx="4355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SSR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cukup</a:t>
            </a:r>
            <a:r>
              <a:rPr lang="en-US" dirty="0" smtClean="0"/>
              <a:t> 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butuh</a:t>
            </a:r>
            <a:r>
              <a:rPr lang="en-US" dirty="0" smtClean="0"/>
              <a:t> tree complexity penalty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240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15" y="1876557"/>
            <a:ext cx="5730238" cy="2724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5" y="4851631"/>
            <a:ext cx="4980738" cy="990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46" y="2936324"/>
            <a:ext cx="5272117" cy="3063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5" y="244706"/>
            <a:ext cx="3500859" cy="14275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99384" y="1426310"/>
            <a:ext cx="463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tree yang </a:t>
            </a:r>
            <a:r>
              <a:rPr lang="en-US" dirty="0" err="1" smtClean="0"/>
              <a:t>ada</a:t>
            </a:r>
            <a:r>
              <a:rPr lang="en-US" dirty="0" smtClean="0"/>
              <a:t> 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cari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alpha yang </a:t>
            </a:r>
            <a:r>
              <a:rPr lang="en-US" dirty="0" err="1" smtClean="0"/>
              <a:t>membuat</a:t>
            </a:r>
            <a:r>
              <a:rPr lang="en-US" dirty="0" smtClean="0"/>
              <a:t> score tree paling </a:t>
            </a:r>
            <a:r>
              <a:rPr lang="en-US" dirty="0" err="1" smtClean="0"/>
              <a:t>rendah</a:t>
            </a:r>
            <a:r>
              <a:rPr lang="en-US" dirty="0" smtClean="0"/>
              <a:t> .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tree </a:t>
            </a:r>
            <a:r>
              <a:rPr lang="en-US" dirty="0" err="1" smtClean="0"/>
              <a:t>ini</a:t>
            </a:r>
            <a:r>
              <a:rPr lang="en-US" dirty="0" smtClean="0"/>
              <a:t> , </a:t>
            </a:r>
            <a:r>
              <a:rPr lang="en-US" dirty="0" err="1" smtClean="0"/>
              <a:t>ketika</a:t>
            </a:r>
            <a:r>
              <a:rPr lang="en-US" dirty="0" smtClean="0"/>
              <a:t> alpha = 0 , tree score is the lowest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11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93" y="454856"/>
            <a:ext cx="5375618" cy="3198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579" y="402617"/>
            <a:ext cx="3017123" cy="2746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90" y="4320675"/>
            <a:ext cx="7793501" cy="1740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445" y="5279889"/>
            <a:ext cx="4750586" cy="9595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520" y="3327033"/>
            <a:ext cx="5786511" cy="8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49312"/>
      </p:ext>
    </p:extLst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69" y="680127"/>
            <a:ext cx="5160524" cy="1497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69" y="2353992"/>
            <a:ext cx="4414774" cy="272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-76"/>
          <a:stretch/>
        </p:blipFill>
        <p:spPr>
          <a:xfrm>
            <a:off x="1375622" y="5252627"/>
            <a:ext cx="3349452" cy="8581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43621" y="1564007"/>
            <a:ext cx="43553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 err="1" lang="en-US" smtClean="0"/>
              <a:t>Ini</a:t>
            </a:r>
            <a:r>
              <a:rPr dirty="0" lang="en-US" smtClean="0"/>
              <a:t> </a:t>
            </a:r>
            <a:r>
              <a:rPr dirty="0" err="1" lang="en-US" smtClean="0"/>
              <a:t>kasus</a:t>
            </a:r>
            <a:r>
              <a:rPr dirty="0" lang="en-US" smtClean="0"/>
              <a:t> decision tree regression , </a:t>
            </a:r>
            <a:r>
              <a:rPr dirty="0" err="1" lang="en-US" smtClean="0"/>
              <a:t>jadi</a:t>
            </a:r>
            <a:r>
              <a:rPr dirty="0" lang="en-US" smtClean="0"/>
              <a:t> </a:t>
            </a:r>
            <a:r>
              <a:rPr dirty="0" err="1" lang="en-US" smtClean="0"/>
              <a:t>kita</a:t>
            </a:r>
            <a:r>
              <a:rPr dirty="0" lang="en-US" smtClean="0"/>
              <a:t> </a:t>
            </a:r>
            <a:r>
              <a:rPr dirty="0" err="1" lang="en-US" smtClean="0"/>
              <a:t>pilih</a:t>
            </a:r>
            <a:r>
              <a:rPr dirty="0" lang="en-US" smtClean="0"/>
              <a:t> yang SSR </a:t>
            </a:r>
            <a:r>
              <a:rPr dirty="0" err="1" lang="en-US" smtClean="0"/>
              <a:t>nya</a:t>
            </a:r>
            <a:r>
              <a:rPr dirty="0" lang="en-US" smtClean="0"/>
              <a:t> </a:t>
            </a:r>
            <a:r>
              <a:rPr dirty="0" err="1" lang="en-US" smtClean="0"/>
              <a:t>terkecil</a:t>
            </a:r>
            <a:r>
              <a:rPr dirty="0" lang="en-US" smtClean="0"/>
              <a:t>. </a:t>
            </a:r>
            <a:r>
              <a:rPr dirty="0" err="1" lang="en-US" smtClean="0"/>
              <a:t>Untuk</a:t>
            </a:r>
            <a:r>
              <a:rPr dirty="0" lang="en-US" smtClean="0"/>
              <a:t> </a:t>
            </a:r>
            <a:r>
              <a:rPr dirty="0" err="1" lang="en-US" smtClean="0"/>
              <a:t>kasus</a:t>
            </a:r>
            <a:r>
              <a:rPr dirty="0" lang="en-US" smtClean="0"/>
              <a:t> decision tree classifier , </a:t>
            </a:r>
            <a:r>
              <a:rPr dirty="0" err="1" lang="en-US" smtClean="0"/>
              <a:t>pilih</a:t>
            </a:r>
            <a:r>
              <a:rPr dirty="0" lang="en-US" smtClean="0"/>
              <a:t> yang </a:t>
            </a:r>
            <a:r>
              <a:rPr dirty="0" err="1" lang="en-US" smtClean="0"/>
              <a:t>nilai</a:t>
            </a:r>
            <a:r>
              <a:rPr dirty="0" lang="en-US" smtClean="0"/>
              <a:t> </a:t>
            </a:r>
            <a:r>
              <a:rPr dirty="0" err="1" lang="en-US" smtClean="0"/>
              <a:t>gini</a:t>
            </a:r>
            <a:r>
              <a:rPr dirty="0" lang="en-US" smtClean="0"/>
              <a:t> </a:t>
            </a:r>
            <a:r>
              <a:rPr dirty="0" err="1" lang="en-US" smtClean="0"/>
              <a:t>nya</a:t>
            </a:r>
            <a:r>
              <a:rPr dirty="0" lang="en-US" smtClean="0"/>
              <a:t> </a:t>
            </a:r>
            <a:r>
              <a:rPr dirty="0" err="1" lang="en-US" smtClean="0"/>
              <a:t>terkecil</a:t>
            </a:r>
            <a:r>
              <a:rPr dirty="0" lang="en-US" smtClean="0"/>
              <a:t> </a:t>
            </a:r>
            <a:r>
              <a:rPr dirty="0" err="1" lang="en-US" smtClean="0"/>
              <a:t>atau</a:t>
            </a:r>
            <a:r>
              <a:rPr dirty="0" lang="en-US" smtClean="0"/>
              <a:t> </a:t>
            </a:r>
            <a:r>
              <a:rPr dirty="0" err="1" lang="en-US" smtClean="0"/>
              <a:t>akurasinya</a:t>
            </a:r>
            <a:r>
              <a:rPr dirty="0" lang="en-US" smtClean="0"/>
              <a:t> </a:t>
            </a:r>
            <a:r>
              <a:rPr dirty="0" err="1" lang="en-US" smtClean="0"/>
              <a:t>tertinggi</a:t>
            </a:r>
            <a:r>
              <a:rPr dirty="0" lang="en-US" smtClean="0"/>
              <a:t> </a:t>
            </a:r>
            <a:r>
              <a:rPr dirty="0" err="1" lang="en-US" smtClean="0"/>
              <a:t>setelah</a:t>
            </a:r>
            <a:r>
              <a:rPr dirty="0" lang="en-US" smtClean="0"/>
              <a:t> </a:t>
            </a:r>
            <a:r>
              <a:rPr dirty="0" err="1" lang="en-US" smtClean="0"/>
              <a:t>diuji</a:t>
            </a:r>
            <a:r>
              <a:rPr dirty="0" lang="en-US" smtClean="0"/>
              <a:t> </a:t>
            </a:r>
            <a:r>
              <a:rPr dirty="0" err="1" lang="en-US" smtClean="0"/>
              <a:t>dengan</a:t>
            </a:r>
            <a:r>
              <a:rPr dirty="0" lang="en-US" smtClean="0"/>
              <a:t> K Fold.</a:t>
            </a:r>
          </a:p>
          <a:p>
            <a:endParaRPr dirty="0" lang="en-US"/>
          </a:p>
          <a:p>
            <a:r>
              <a:rPr dirty="0" err="1" lang="en-US" smtClean="0"/>
              <a:t>Untuk</a:t>
            </a:r>
            <a:r>
              <a:rPr dirty="0" lang="en-US" smtClean="0"/>
              <a:t> alpha classification tree , </a:t>
            </a:r>
            <a:r>
              <a:rPr dirty="0" err="1" lang="en-US" smtClean="0"/>
              <a:t>biasanya</a:t>
            </a:r>
            <a:r>
              <a:rPr dirty="0" lang="en-US" smtClean="0"/>
              <a:t> </a:t>
            </a:r>
            <a:r>
              <a:rPr dirty="0" err="1" lang="en-US" smtClean="0"/>
              <a:t>alphanya</a:t>
            </a:r>
            <a:r>
              <a:rPr dirty="0" lang="en-US" smtClean="0"/>
              <a:t> </a:t>
            </a:r>
            <a:r>
              <a:rPr dirty="0" err="1" lang="en-US" smtClean="0"/>
              <a:t>antara</a:t>
            </a:r>
            <a:r>
              <a:rPr dirty="0" lang="en-US" smtClean="0"/>
              <a:t> 0-1 , </a:t>
            </a:r>
            <a:r>
              <a:rPr dirty="0" err="1" lang="en-US" smtClean="0"/>
              <a:t>karena</a:t>
            </a:r>
            <a:r>
              <a:rPr dirty="0" lang="en-US" smtClean="0"/>
              <a:t> </a:t>
            </a:r>
            <a:r>
              <a:rPr dirty="0" err="1" lang="en-US" smtClean="0"/>
              <a:t>gini</a:t>
            </a:r>
            <a:r>
              <a:rPr dirty="0" lang="en-US" smtClean="0"/>
              <a:t> </a:t>
            </a:r>
            <a:r>
              <a:rPr dirty="0" err="1" lang="en-US" smtClean="0"/>
              <a:t>nya</a:t>
            </a:r>
            <a:r>
              <a:rPr dirty="0" lang="en-US" smtClean="0"/>
              <a:t> pun </a:t>
            </a:r>
            <a:r>
              <a:rPr dirty="0" err="1" lang="en-US" smtClean="0"/>
              <a:t>antara</a:t>
            </a:r>
            <a:r>
              <a:rPr dirty="0" lang="en-US" smtClean="0"/>
              <a:t> 0-1</a:t>
            </a:r>
          </a:p>
          <a:p>
            <a:endParaRPr dirty="0" lang="en-US"/>
          </a:p>
          <a:p>
            <a:r>
              <a:rPr dirty="0" err="1" lang="en-US" smtClean="0"/>
              <a:t>Untuk</a:t>
            </a:r>
            <a:r>
              <a:rPr dirty="0" lang="en-US" smtClean="0"/>
              <a:t> alpha regression tree , </a:t>
            </a:r>
            <a:r>
              <a:rPr dirty="0" err="1" lang="en-US" smtClean="0"/>
              <a:t>alphanya</a:t>
            </a:r>
            <a:r>
              <a:rPr dirty="0" lang="en-US" smtClean="0"/>
              <a:t> </a:t>
            </a:r>
            <a:r>
              <a:rPr dirty="0" err="1" lang="en-US" smtClean="0"/>
              <a:t>bisa</a:t>
            </a:r>
            <a:r>
              <a:rPr dirty="0" lang="en-US" smtClean="0"/>
              <a:t> </a:t>
            </a:r>
            <a:r>
              <a:rPr dirty="0" err="1" lang="en-US" smtClean="0"/>
              <a:t>lebih</a:t>
            </a:r>
            <a:r>
              <a:rPr dirty="0" lang="en-US" smtClean="0"/>
              <a:t> </a:t>
            </a:r>
            <a:r>
              <a:rPr dirty="0" err="1" lang="en-US" smtClean="0"/>
              <a:t>besar</a:t>
            </a:r>
            <a:r>
              <a:rPr dirty="0" lang="en-US" smtClean="0"/>
              <a:t> </a:t>
            </a:r>
            <a:r>
              <a:rPr dirty="0" err="1" lang="en-US" smtClean="0"/>
              <a:t>contoh</a:t>
            </a:r>
            <a:r>
              <a:rPr dirty="0" lang="en-US" smtClean="0"/>
              <a:t> 10.000 , </a:t>
            </a:r>
            <a:r>
              <a:rPr dirty="0" err="1" lang="en-US" smtClean="0"/>
              <a:t>karena</a:t>
            </a:r>
            <a:r>
              <a:rPr dirty="0" lang="en-US" smtClean="0"/>
              <a:t> SSR </a:t>
            </a:r>
            <a:r>
              <a:rPr dirty="0" err="1" lang="en-US" smtClean="0"/>
              <a:t>nya</a:t>
            </a:r>
            <a:r>
              <a:rPr dirty="0" lang="en-US" smtClean="0"/>
              <a:t> pun </a:t>
            </a:r>
            <a:r>
              <a:rPr dirty="0" err="1" lang="en-US" smtClean="0"/>
              <a:t>antara</a:t>
            </a:r>
            <a:r>
              <a:rPr dirty="0" lang="en-US" smtClean="0"/>
              <a:t> 0 – </a:t>
            </a:r>
            <a:r>
              <a:rPr dirty="0" err="1" lang="en-US" smtClean="0"/>
              <a:t>tak</a:t>
            </a:r>
            <a:r>
              <a:rPr dirty="0" lang="en-US" smtClean="0"/>
              <a:t> </a:t>
            </a:r>
            <a:r>
              <a:rPr dirty="0" err="1" lang="en-US" smtClean="0"/>
              <a:t>hingga</a:t>
            </a:r>
            <a:endParaRPr dirty="0" lang="en-US" smtClean="0"/>
          </a:p>
        </p:txBody>
      </p:sp>
    </p:spTree>
    <p:extLst>
      <p:ext uri="{BB962C8B-B14F-4D97-AF65-F5344CB8AC3E}">
        <p14:creationId xmlns:p14="http://schemas.microsoft.com/office/powerpoint/2010/main" val="163562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957" y="2712278"/>
            <a:ext cx="6076173" cy="3692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9" y="244161"/>
            <a:ext cx="4265329" cy="4687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07" y="377891"/>
            <a:ext cx="4353886" cy="20605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239" y="5277631"/>
            <a:ext cx="4352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Misal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train model , </a:t>
            </a:r>
            <a:r>
              <a:rPr lang="en-US" dirty="0" err="1" smtClean="0"/>
              <a:t>trus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mau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r>
              <a:rPr lang="en-US" dirty="0" smtClean="0"/>
              <a:t> </a:t>
            </a:r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performa</a:t>
            </a:r>
            <a:r>
              <a:rPr lang="en-US" dirty="0" smtClean="0"/>
              <a:t> model </a:t>
            </a:r>
            <a:r>
              <a:rPr lang="en-US" dirty="0" err="1" smtClean="0"/>
              <a:t>kita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9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49" y="185002"/>
            <a:ext cx="4906157" cy="3067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626" y="220342"/>
            <a:ext cx="5408009" cy="3067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93" y="3462311"/>
            <a:ext cx="4932489" cy="3194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086" y="3462311"/>
            <a:ext cx="5544893" cy="31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460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710</TotalTime>
  <Words>927</Words>
  <Application>Microsoft Office PowerPoint</Application>
  <PresentationFormat>Widescreen</PresentationFormat>
  <Paragraphs>100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Adobe Fan Heiti Std B</vt:lpstr>
      <vt:lpstr>Arial</vt:lpstr>
      <vt:lpstr>Bookman Old Style</vt:lpstr>
      <vt:lpstr>Cambria Math</vt:lpstr>
      <vt:lpstr>Rockwell</vt:lpstr>
      <vt:lpstr>Damask</vt:lpstr>
      <vt:lpstr>MACHINE LEARNING FUNDAMENTAL NOTEBOOK</vt:lpstr>
      <vt:lpstr>K fold cross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kevinase548@gmail.com</dc:creator>
  <cp:lastModifiedBy>kevinase548@gmail.com</cp:lastModifiedBy>
  <cp:revision>84</cp:revision>
  <dcterms:created xsi:type="dcterms:W3CDTF">2022-01-18T09:35:52Z</dcterms:created>
  <dcterms:modified xsi:type="dcterms:W3CDTF">2022-01-28T08:44:03Z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5532181</vt:lpwstr>
  </property>
  <property fmtid="{D5CDD505-2E9C-101B-9397-08002B2CF9AE}" name="NXPowerLiteSettings" pid="3">
    <vt:lpwstr>E700052003A000</vt:lpwstr>
  </property>
  <property fmtid="{D5CDD505-2E9C-101B-9397-08002B2CF9AE}" name="NXPowerLiteVersion" pid="4">
    <vt:lpwstr>D9.1.6</vt:lpwstr>
  </property>
</Properties>
</file>